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 id="2147483674" r:id="rId5"/>
    <p:sldMasterId id="214748368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6858000" cx="12192000"/>
  <p:notesSz cx="7559675" cy="10691800"/>
  <p:embeddedFontLst>
    <p:embeddedFont>
      <p:font typeface="Tahoma"/>
      <p:regular r:id="rId28"/>
      <p:bold r:id="rId29"/>
    </p:embeddedFont>
    <p:embeddedFont>
      <p:font typeface="Arial Black"/>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gsciGHXBLdi8FeogAxV0pQ3N2pt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5.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Tahoma-regular.fntdata"/><Relationship Id="rId27" Type="http://schemas.openxmlformats.org/officeDocument/2006/relationships/slide" Target="slides/slide20.xml"/><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font" Target="fonts/Tahoma-bold.fntdata"/><Relationship Id="rId7" Type="http://schemas.openxmlformats.org/officeDocument/2006/relationships/notesMaster" Target="notesMasters/notesMaster1.xml"/><Relationship Id="rId8" Type="http://schemas.openxmlformats.org/officeDocument/2006/relationships/slide" Target="slides/slide1.xml"/><Relationship Id="rId31" Type="http://customschemas.google.com/relationships/presentationmetadata" Target="metadata"/><Relationship Id="rId30" Type="http://schemas.openxmlformats.org/officeDocument/2006/relationships/font" Target="fonts/ArialBlack-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0: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7: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8: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9: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38cc7fb550_0_1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38cc7fb550_0_11: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20: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7: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8: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9: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chemeClr val="lt1"/>
        </a:solidFill>
      </p:bgPr>
    </p:bg>
    <p:spTree>
      <p:nvGrpSpPr>
        <p:cNvPr id="13" name="Shape 13"/>
        <p:cNvGrpSpPr/>
        <p:nvPr/>
      </p:nvGrpSpPr>
      <p:grpSpPr>
        <a:xfrm>
          <a:off x="0" y="0"/>
          <a:ext cx="0" cy="0"/>
          <a:chOff x="0" y="0"/>
          <a:chExt cx="0" cy="0"/>
        </a:xfrm>
      </p:grpSpPr>
      <p:cxnSp>
        <p:nvCxnSpPr>
          <p:cNvPr id="14" name="Google Shape;14;p22"/>
          <p:cNvCxnSpPr/>
          <p:nvPr/>
        </p:nvCxnSpPr>
        <p:spPr>
          <a:xfrm>
            <a:off x="0" y="815975"/>
            <a:ext cx="12262800" cy="0"/>
          </a:xfrm>
          <a:prstGeom prst="straightConnector1">
            <a:avLst/>
          </a:prstGeom>
          <a:noFill/>
          <a:ln cap="flat" cmpd="sng" w="69850">
            <a:solidFill>
              <a:srgbClr val="F3A04F"/>
            </a:solidFill>
            <a:prstDash val="solid"/>
            <a:round/>
            <a:headEnd len="med" w="med" type="none"/>
            <a:tailEnd len="med" w="med" type="none"/>
          </a:ln>
        </p:spPr>
      </p:cxnSp>
      <p:sp>
        <p:nvSpPr>
          <p:cNvPr id="15" name="Google Shape;15;p22"/>
          <p:cNvSpPr/>
          <p:nvPr/>
        </p:nvSpPr>
        <p:spPr>
          <a:xfrm>
            <a:off x="339725" y="230188"/>
            <a:ext cx="684211" cy="550862"/>
          </a:xfrm>
          <a:custGeom>
            <a:rect b="b" l="l" r="r" t="t"/>
            <a:pathLst>
              <a:path extrusionOk="0" h="2386" w="2965">
                <a:moveTo>
                  <a:pt x="2425" y="375"/>
                </a:moveTo>
                <a:lnTo>
                  <a:pt x="2340" y="538"/>
                </a:lnTo>
                <a:lnTo>
                  <a:pt x="2210" y="538"/>
                </a:lnTo>
                <a:lnTo>
                  <a:pt x="2386" y="698"/>
                </a:lnTo>
                <a:lnTo>
                  <a:pt x="2513" y="456"/>
                </a:lnTo>
                <a:lnTo>
                  <a:pt x="2425" y="375"/>
                </a:lnTo>
                <a:close/>
                <a:moveTo>
                  <a:pt x="1311" y="787"/>
                </a:moveTo>
                <a:lnTo>
                  <a:pt x="1842" y="538"/>
                </a:lnTo>
                <a:lnTo>
                  <a:pt x="1377" y="538"/>
                </a:lnTo>
                <a:lnTo>
                  <a:pt x="1967" y="262"/>
                </a:lnTo>
                <a:lnTo>
                  <a:pt x="2041" y="121"/>
                </a:lnTo>
                <a:lnTo>
                  <a:pt x="2048" y="107"/>
                </a:lnTo>
                <a:lnTo>
                  <a:pt x="2055" y="95"/>
                </a:lnTo>
                <a:lnTo>
                  <a:pt x="2065" y="83"/>
                </a:lnTo>
                <a:lnTo>
                  <a:pt x="2074" y="72"/>
                </a:lnTo>
                <a:lnTo>
                  <a:pt x="2084" y="61"/>
                </a:lnTo>
                <a:lnTo>
                  <a:pt x="2096" y="52"/>
                </a:lnTo>
                <a:lnTo>
                  <a:pt x="2107" y="42"/>
                </a:lnTo>
                <a:lnTo>
                  <a:pt x="2119" y="34"/>
                </a:lnTo>
                <a:lnTo>
                  <a:pt x="2133" y="26"/>
                </a:lnTo>
                <a:lnTo>
                  <a:pt x="2146" y="20"/>
                </a:lnTo>
                <a:lnTo>
                  <a:pt x="2152" y="16"/>
                </a:lnTo>
                <a:lnTo>
                  <a:pt x="2160" y="13"/>
                </a:lnTo>
                <a:lnTo>
                  <a:pt x="2174" y="9"/>
                </a:lnTo>
                <a:lnTo>
                  <a:pt x="2188" y="5"/>
                </a:lnTo>
                <a:lnTo>
                  <a:pt x="2204" y="2"/>
                </a:lnTo>
                <a:lnTo>
                  <a:pt x="2219" y="1"/>
                </a:lnTo>
                <a:lnTo>
                  <a:pt x="2235" y="0"/>
                </a:lnTo>
                <a:lnTo>
                  <a:pt x="2246" y="0"/>
                </a:lnTo>
                <a:lnTo>
                  <a:pt x="2258" y="1"/>
                </a:lnTo>
                <a:lnTo>
                  <a:pt x="2269" y="2"/>
                </a:lnTo>
                <a:lnTo>
                  <a:pt x="2279" y="4"/>
                </a:lnTo>
                <a:lnTo>
                  <a:pt x="2300" y="10"/>
                </a:lnTo>
                <a:lnTo>
                  <a:pt x="2310" y="13"/>
                </a:lnTo>
                <a:lnTo>
                  <a:pt x="2320" y="18"/>
                </a:lnTo>
                <a:lnTo>
                  <a:pt x="2330" y="22"/>
                </a:lnTo>
                <a:lnTo>
                  <a:pt x="2339" y="27"/>
                </a:lnTo>
                <a:lnTo>
                  <a:pt x="2343" y="29"/>
                </a:lnTo>
                <a:lnTo>
                  <a:pt x="2348" y="32"/>
                </a:lnTo>
                <a:lnTo>
                  <a:pt x="2357" y="37"/>
                </a:lnTo>
                <a:lnTo>
                  <a:pt x="2366" y="43"/>
                </a:lnTo>
                <a:lnTo>
                  <a:pt x="2374" y="51"/>
                </a:lnTo>
                <a:lnTo>
                  <a:pt x="2381" y="57"/>
                </a:lnTo>
                <a:lnTo>
                  <a:pt x="2389" y="64"/>
                </a:lnTo>
                <a:lnTo>
                  <a:pt x="2501" y="12"/>
                </a:lnTo>
                <a:lnTo>
                  <a:pt x="2501" y="230"/>
                </a:lnTo>
                <a:lnTo>
                  <a:pt x="2855" y="202"/>
                </a:lnTo>
                <a:lnTo>
                  <a:pt x="2855" y="190"/>
                </a:lnTo>
                <a:lnTo>
                  <a:pt x="2965" y="190"/>
                </a:lnTo>
                <a:lnTo>
                  <a:pt x="2965" y="433"/>
                </a:lnTo>
                <a:lnTo>
                  <a:pt x="2855" y="433"/>
                </a:lnTo>
                <a:lnTo>
                  <a:pt x="2855" y="421"/>
                </a:lnTo>
                <a:lnTo>
                  <a:pt x="2669" y="406"/>
                </a:lnTo>
                <a:lnTo>
                  <a:pt x="2652" y="515"/>
                </a:lnTo>
                <a:lnTo>
                  <a:pt x="2730" y="538"/>
                </a:lnTo>
                <a:lnTo>
                  <a:pt x="2548" y="1066"/>
                </a:lnTo>
                <a:lnTo>
                  <a:pt x="2066" y="1066"/>
                </a:lnTo>
                <a:lnTo>
                  <a:pt x="1846" y="1486"/>
                </a:lnTo>
                <a:lnTo>
                  <a:pt x="1627" y="1907"/>
                </a:lnTo>
                <a:lnTo>
                  <a:pt x="1455" y="1987"/>
                </a:lnTo>
                <a:lnTo>
                  <a:pt x="1390" y="2112"/>
                </a:lnTo>
                <a:lnTo>
                  <a:pt x="1383" y="2127"/>
                </a:lnTo>
                <a:lnTo>
                  <a:pt x="1379" y="2137"/>
                </a:lnTo>
                <a:lnTo>
                  <a:pt x="1377" y="2142"/>
                </a:lnTo>
                <a:lnTo>
                  <a:pt x="1376" y="2146"/>
                </a:lnTo>
                <a:lnTo>
                  <a:pt x="1376" y="2149"/>
                </a:lnTo>
                <a:lnTo>
                  <a:pt x="1377" y="2152"/>
                </a:lnTo>
                <a:lnTo>
                  <a:pt x="1378" y="2156"/>
                </a:lnTo>
                <a:lnTo>
                  <a:pt x="1380" y="2159"/>
                </a:lnTo>
                <a:lnTo>
                  <a:pt x="1383" y="2161"/>
                </a:lnTo>
                <a:lnTo>
                  <a:pt x="1386" y="2164"/>
                </a:lnTo>
                <a:lnTo>
                  <a:pt x="1396" y="2170"/>
                </a:lnTo>
                <a:lnTo>
                  <a:pt x="1411" y="2177"/>
                </a:lnTo>
                <a:lnTo>
                  <a:pt x="1675" y="2315"/>
                </a:lnTo>
                <a:lnTo>
                  <a:pt x="1638" y="2386"/>
                </a:lnTo>
                <a:lnTo>
                  <a:pt x="861" y="2386"/>
                </a:lnTo>
                <a:lnTo>
                  <a:pt x="1151" y="1829"/>
                </a:lnTo>
                <a:lnTo>
                  <a:pt x="576" y="1307"/>
                </a:lnTo>
                <a:lnTo>
                  <a:pt x="0" y="787"/>
                </a:lnTo>
                <a:lnTo>
                  <a:pt x="655" y="787"/>
                </a:lnTo>
                <a:lnTo>
                  <a:pt x="1311" y="787"/>
                </a:lnTo>
                <a:close/>
              </a:path>
            </a:pathLst>
          </a:custGeom>
          <a:solidFill>
            <a:srgbClr val="F3A04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rgbClr val="000000"/>
              </a:solidFill>
              <a:latin typeface="Tahoma"/>
              <a:ea typeface="Tahoma"/>
              <a:cs typeface="Tahoma"/>
              <a:sym typeface="Tahom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5" name="Shape 45"/>
        <p:cNvGrpSpPr/>
        <p:nvPr/>
      </p:nvGrpSpPr>
      <p:grpSpPr>
        <a:xfrm>
          <a:off x="0" y="0"/>
          <a:ext cx="0" cy="0"/>
          <a:chOff x="0" y="0"/>
          <a:chExt cx="0" cy="0"/>
        </a:xfrm>
      </p:grpSpPr>
      <p:sp>
        <p:nvSpPr>
          <p:cNvPr id="46" name="Google Shape;46;p3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7"/>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37"/>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9" name="Shape 49"/>
        <p:cNvGrpSpPr/>
        <p:nvPr/>
      </p:nvGrpSpPr>
      <p:grpSpPr>
        <a:xfrm>
          <a:off x="0" y="0"/>
          <a:ext cx="0" cy="0"/>
          <a:chOff x="0" y="0"/>
          <a:chExt cx="0" cy="0"/>
        </a:xfrm>
      </p:grpSpPr>
      <p:sp>
        <p:nvSpPr>
          <p:cNvPr id="50" name="Google Shape;50;p3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8"/>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38"/>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38"/>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38"/>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5" name="Shape 55"/>
        <p:cNvGrpSpPr/>
        <p:nvPr/>
      </p:nvGrpSpPr>
      <p:grpSpPr>
        <a:xfrm>
          <a:off x="0" y="0"/>
          <a:ext cx="0" cy="0"/>
          <a:chOff x="0" y="0"/>
          <a:chExt cx="0" cy="0"/>
        </a:xfrm>
      </p:grpSpPr>
      <p:sp>
        <p:nvSpPr>
          <p:cNvPr id="56" name="Google Shape;56;p3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9"/>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39"/>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39"/>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0" name="Google Shape;60;p39"/>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1" name="Google Shape;61;p39"/>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2" name="Google Shape;62;p39"/>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1" name="Shape 71"/>
        <p:cNvGrpSpPr/>
        <p:nvPr/>
      </p:nvGrpSpPr>
      <p:grpSpPr>
        <a:xfrm>
          <a:off x="0" y="0"/>
          <a:ext cx="0" cy="0"/>
          <a:chOff x="0" y="0"/>
          <a:chExt cx="0" cy="0"/>
        </a:xfrm>
      </p:grpSpPr>
      <p:sp>
        <p:nvSpPr>
          <p:cNvPr id="72" name="Google Shape;72;p24"/>
          <p:cNvSpPr/>
          <p:nvPr/>
        </p:nvSpPr>
        <p:spPr>
          <a:xfrm>
            <a:off x="256975" y="985288"/>
            <a:ext cx="684211" cy="550862"/>
          </a:xfrm>
          <a:custGeom>
            <a:rect b="b" l="l" r="r" t="t"/>
            <a:pathLst>
              <a:path extrusionOk="0" h="2386" w="2965">
                <a:moveTo>
                  <a:pt x="2425" y="375"/>
                </a:moveTo>
                <a:lnTo>
                  <a:pt x="2340" y="538"/>
                </a:lnTo>
                <a:lnTo>
                  <a:pt x="2210" y="538"/>
                </a:lnTo>
                <a:lnTo>
                  <a:pt x="2386" y="698"/>
                </a:lnTo>
                <a:lnTo>
                  <a:pt x="2513" y="456"/>
                </a:lnTo>
                <a:lnTo>
                  <a:pt x="2425" y="375"/>
                </a:lnTo>
                <a:close/>
                <a:moveTo>
                  <a:pt x="1311" y="787"/>
                </a:moveTo>
                <a:lnTo>
                  <a:pt x="1842" y="538"/>
                </a:lnTo>
                <a:lnTo>
                  <a:pt x="1377" y="538"/>
                </a:lnTo>
                <a:lnTo>
                  <a:pt x="1967" y="262"/>
                </a:lnTo>
                <a:lnTo>
                  <a:pt x="2041" y="121"/>
                </a:lnTo>
                <a:lnTo>
                  <a:pt x="2048" y="107"/>
                </a:lnTo>
                <a:lnTo>
                  <a:pt x="2055" y="95"/>
                </a:lnTo>
                <a:lnTo>
                  <a:pt x="2065" y="83"/>
                </a:lnTo>
                <a:lnTo>
                  <a:pt x="2074" y="72"/>
                </a:lnTo>
                <a:lnTo>
                  <a:pt x="2084" y="61"/>
                </a:lnTo>
                <a:lnTo>
                  <a:pt x="2096" y="52"/>
                </a:lnTo>
                <a:lnTo>
                  <a:pt x="2107" y="42"/>
                </a:lnTo>
                <a:lnTo>
                  <a:pt x="2119" y="34"/>
                </a:lnTo>
                <a:lnTo>
                  <a:pt x="2133" y="26"/>
                </a:lnTo>
                <a:lnTo>
                  <a:pt x="2146" y="20"/>
                </a:lnTo>
                <a:lnTo>
                  <a:pt x="2152" y="16"/>
                </a:lnTo>
                <a:lnTo>
                  <a:pt x="2160" y="13"/>
                </a:lnTo>
                <a:lnTo>
                  <a:pt x="2174" y="9"/>
                </a:lnTo>
                <a:lnTo>
                  <a:pt x="2188" y="5"/>
                </a:lnTo>
                <a:lnTo>
                  <a:pt x="2204" y="2"/>
                </a:lnTo>
                <a:lnTo>
                  <a:pt x="2219" y="1"/>
                </a:lnTo>
                <a:lnTo>
                  <a:pt x="2235" y="0"/>
                </a:lnTo>
                <a:lnTo>
                  <a:pt x="2246" y="0"/>
                </a:lnTo>
                <a:lnTo>
                  <a:pt x="2258" y="1"/>
                </a:lnTo>
                <a:lnTo>
                  <a:pt x="2269" y="2"/>
                </a:lnTo>
                <a:lnTo>
                  <a:pt x="2279" y="4"/>
                </a:lnTo>
                <a:lnTo>
                  <a:pt x="2300" y="10"/>
                </a:lnTo>
                <a:lnTo>
                  <a:pt x="2310" y="13"/>
                </a:lnTo>
                <a:lnTo>
                  <a:pt x="2320" y="18"/>
                </a:lnTo>
                <a:lnTo>
                  <a:pt x="2330" y="22"/>
                </a:lnTo>
                <a:lnTo>
                  <a:pt x="2339" y="27"/>
                </a:lnTo>
                <a:lnTo>
                  <a:pt x="2343" y="29"/>
                </a:lnTo>
                <a:lnTo>
                  <a:pt x="2348" y="32"/>
                </a:lnTo>
                <a:lnTo>
                  <a:pt x="2357" y="37"/>
                </a:lnTo>
                <a:lnTo>
                  <a:pt x="2366" y="43"/>
                </a:lnTo>
                <a:lnTo>
                  <a:pt x="2374" y="51"/>
                </a:lnTo>
                <a:lnTo>
                  <a:pt x="2381" y="57"/>
                </a:lnTo>
                <a:lnTo>
                  <a:pt x="2389" y="64"/>
                </a:lnTo>
                <a:lnTo>
                  <a:pt x="2501" y="12"/>
                </a:lnTo>
                <a:lnTo>
                  <a:pt x="2501" y="230"/>
                </a:lnTo>
                <a:lnTo>
                  <a:pt x="2855" y="202"/>
                </a:lnTo>
                <a:lnTo>
                  <a:pt x="2855" y="190"/>
                </a:lnTo>
                <a:lnTo>
                  <a:pt x="2965" y="190"/>
                </a:lnTo>
                <a:lnTo>
                  <a:pt x="2965" y="433"/>
                </a:lnTo>
                <a:lnTo>
                  <a:pt x="2855" y="433"/>
                </a:lnTo>
                <a:lnTo>
                  <a:pt x="2855" y="421"/>
                </a:lnTo>
                <a:lnTo>
                  <a:pt x="2669" y="406"/>
                </a:lnTo>
                <a:lnTo>
                  <a:pt x="2652" y="515"/>
                </a:lnTo>
                <a:lnTo>
                  <a:pt x="2730" y="538"/>
                </a:lnTo>
                <a:lnTo>
                  <a:pt x="2548" y="1066"/>
                </a:lnTo>
                <a:lnTo>
                  <a:pt x="2066" y="1066"/>
                </a:lnTo>
                <a:lnTo>
                  <a:pt x="1846" y="1486"/>
                </a:lnTo>
                <a:lnTo>
                  <a:pt x="1627" y="1907"/>
                </a:lnTo>
                <a:lnTo>
                  <a:pt x="1455" y="1987"/>
                </a:lnTo>
                <a:lnTo>
                  <a:pt x="1390" y="2112"/>
                </a:lnTo>
                <a:lnTo>
                  <a:pt x="1383" y="2127"/>
                </a:lnTo>
                <a:lnTo>
                  <a:pt x="1379" y="2137"/>
                </a:lnTo>
                <a:lnTo>
                  <a:pt x="1377" y="2142"/>
                </a:lnTo>
                <a:lnTo>
                  <a:pt x="1376" y="2146"/>
                </a:lnTo>
                <a:lnTo>
                  <a:pt x="1376" y="2149"/>
                </a:lnTo>
                <a:lnTo>
                  <a:pt x="1377" y="2152"/>
                </a:lnTo>
                <a:lnTo>
                  <a:pt x="1378" y="2156"/>
                </a:lnTo>
                <a:lnTo>
                  <a:pt x="1380" y="2159"/>
                </a:lnTo>
                <a:lnTo>
                  <a:pt x="1383" y="2161"/>
                </a:lnTo>
                <a:lnTo>
                  <a:pt x="1386" y="2164"/>
                </a:lnTo>
                <a:lnTo>
                  <a:pt x="1396" y="2170"/>
                </a:lnTo>
                <a:lnTo>
                  <a:pt x="1411" y="2177"/>
                </a:lnTo>
                <a:lnTo>
                  <a:pt x="1675" y="2315"/>
                </a:lnTo>
                <a:lnTo>
                  <a:pt x="1638" y="2386"/>
                </a:lnTo>
                <a:lnTo>
                  <a:pt x="861" y="2386"/>
                </a:lnTo>
                <a:lnTo>
                  <a:pt x="1151" y="1829"/>
                </a:lnTo>
                <a:lnTo>
                  <a:pt x="576" y="1307"/>
                </a:lnTo>
                <a:lnTo>
                  <a:pt x="0" y="787"/>
                </a:lnTo>
                <a:lnTo>
                  <a:pt x="655" y="787"/>
                </a:lnTo>
                <a:lnTo>
                  <a:pt x="1311" y="787"/>
                </a:lnTo>
                <a:close/>
              </a:path>
            </a:pathLst>
          </a:custGeom>
          <a:solidFill>
            <a:srgbClr val="F3A04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rgbClr val="000000"/>
              </a:solidFill>
              <a:latin typeface="Tahoma"/>
              <a:ea typeface="Tahoma"/>
              <a:cs typeface="Tahoma"/>
              <a:sym typeface="Tahom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73" name="Shape 73"/>
        <p:cNvGrpSpPr/>
        <p:nvPr/>
      </p:nvGrpSpPr>
      <p:grpSpPr>
        <a:xfrm>
          <a:off x="0" y="0"/>
          <a:ext cx="0" cy="0"/>
          <a:chOff x="0" y="0"/>
          <a:chExt cx="0" cy="0"/>
        </a:xfrm>
      </p:grpSpPr>
      <p:sp>
        <p:nvSpPr>
          <p:cNvPr id="74" name="Google Shape;74;p4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40"/>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76" name="Shape 76"/>
        <p:cNvGrpSpPr/>
        <p:nvPr/>
      </p:nvGrpSpPr>
      <p:grpSpPr>
        <a:xfrm>
          <a:off x="0" y="0"/>
          <a:ext cx="0" cy="0"/>
          <a:chOff x="0" y="0"/>
          <a:chExt cx="0" cy="0"/>
        </a:xfrm>
      </p:grpSpPr>
      <p:sp>
        <p:nvSpPr>
          <p:cNvPr id="77" name="Google Shape;77;p4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1"/>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9" name="Shape 79"/>
        <p:cNvGrpSpPr/>
        <p:nvPr/>
      </p:nvGrpSpPr>
      <p:grpSpPr>
        <a:xfrm>
          <a:off x="0" y="0"/>
          <a:ext cx="0" cy="0"/>
          <a:chOff x="0" y="0"/>
          <a:chExt cx="0" cy="0"/>
        </a:xfrm>
      </p:grpSpPr>
      <p:sp>
        <p:nvSpPr>
          <p:cNvPr id="80" name="Google Shape;80;p4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42"/>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42"/>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4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85" name="Shape 85"/>
        <p:cNvGrpSpPr/>
        <p:nvPr/>
      </p:nvGrpSpPr>
      <p:grpSpPr>
        <a:xfrm>
          <a:off x="0" y="0"/>
          <a:ext cx="0" cy="0"/>
          <a:chOff x="0" y="0"/>
          <a:chExt cx="0" cy="0"/>
        </a:xfrm>
      </p:grpSpPr>
      <p:sp>
        <p:nvSpPr>
          <p:cNvPr id="86" name="Google Shape;86;p44"/>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7" name="Shape 87"/>
        <p:cNvGrpSpPr/>
        <p:nvPr/>
      </p:nvGrpSpPr>
      <p:grpSpPr>
        <a:xfrm>
          <a:off x="0" y="0"/>
          <a:ext cx="0" cy="0"/>
          <a:chOff x="0" y="0"/>
          <a:chExt cx="0" cy="0"/>
        </a:xfrm>
      </p:grpSpPr>
      <p:sp>
        <p:nvSpPr>
          <p:cNvPr id="88" name="Google Shape;88;p4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45"/>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0" name="Google Shape;90;p45"/>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1" name="Google Shape;91;p45"/>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 name="Shape 16"/>
        <p:cNvGrpSpPr/>
        <p:nvPr/>
      </p:nvGrpSpPr>
      <p:grpSpPr>
        <a:xfrm>
          <a:off x="0" y="0"/>
          <a:ext cx="0" cy="0"/>
          <a:chOff x="0" y="0"/>
          <a:chExt cx="0" cy="0"/>
        </a:xfrm>
      </p:grpSpPr>
      <p:sp>
        <p:nvSpPr>
          <p:cNvPr id="17" name="Google Shape;17;p2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9"/>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92" name="Shape 92"/>
        <p:cNvGrpSpPr/>
        <p:nvPr/>
      </p:nvGrpSpPr>
      <p:grpSpPr>
        <a:xfrm>
          <a:off x="0" y="0"/>
          <a:ext cx="0" cy="0"/>
          <a:chOff x="0" y="0"/>
          <a:chExt cx="0" cy="0"/>
        </a:xfrm>
      </p:grpSpPr>
      <p:sp>
        <p:nvSpPr>
          <p:cNvPr id="93" name="Google Shape;93;p4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46"/>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5" name="Google Shape;95;p46"/>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46"/>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7" name="Shape 97"/>
        <p:cNvGrpSpPr/>
        <p:nvPr/>
      </p:nvGrpSpPr>
      <p:grpSpPr>
        <a:xfrm>
          <a:off x="0" y="0"/>
          <a:ext cx="0" cy="0"/>
          <a:chOff x="0" y="0"/>
          <a:chExt cx="0" cy="0"/>
        </a:xfrm>
      </p:grpSpPr>
      <p:sp>
        <p:nvSpPr>
          <p:cNvPr id="98" name="Google Shape;98;p4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47"/>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0" name="Google Shape;100;p47"/>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47"/>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02" name="Shape 102"/>
        <p:cNvGrpSpPr/>
        <p:nvPr/>
      </p:nvGrpSpPr>
      <p:grpSpPr>
        <a:xfrm>
          <a:off x="0" y="0"/>
          <a:ext cx="0" cy="0"/>
          <a:chOff x="0" y="0"/>
          <a:chExt cx="0" cy="0"/>
        </a:xfrm>
      </p:grpSpPr>
      <p:sp>
        <p:nvSpPr>
          <p:cNvPr id="103" name="Google Shape;103;p4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48"/>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5" name="Google Shape;105;p48"/>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06" name="Shape 106"/>
        <p:cNvGrpSpPr/>
        <p:nvPr/>
      </p:nvGrpSpPr>
      <p:grpSpPr>
        <a:xfrm>
          <a:off x="0" y="0"/>
          <a:ext cx="0" cy="0"/>
          <a:chOff x="0" y="0"/>
          <a:chExt cx="0" cy="0"/>
        </a:xfrm>
      </p:grpSpPr>
      <p:sp>
        <p:nvSpPr>
          <p:cNvPr id="107" name="Google Shape;107;p4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49"/>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49"/>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49"/>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1" name="Google Shape;111;p49"/>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12" name="Shape 112"/>
        <p:cNvGrpSpPr/>
        <p:nvPr/>
      </p:nvGrpSpPr>
      <p:grpSpPr>
        <a:xfrm>
          <a:off x="0" y="0"/>
          <a:ext cx="0" cy="0"/>
          <a:chOff x="0" y="0"/>
          <a:chExt cx="0" cy="0"/>
        </a:xfrm>
      </p:grpSpPr>
      <p:sp>
        <p:nvSpPr>
          <p:cNvPr id="113" name="Google Shape;113;p5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50"/>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5" name="Google Shape;115;p50"/>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6" name="Google Shape;116;p50"/>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7" name="Google Shape;117;p50"/>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8" name="Google Shape;118;p50"/>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9" name="Google Shape;119;p50"/>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6" name="Shape 126"/>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7" name="Shape 127"/>
        <p:cNvGrpSpPr/>
        <p:nvPr/>
      </p:nvGrpSpPr>
      <p:grpSpPr>
        <a:xfrm>
          <a:off x="0" y="0"/>
          <a:ext cx="0" cy="0"/>
          <a:chOff x="0" y="0"/>
          <a:chExt cx="0" cy="0"/>
        </a:xfrm>
      </p:grpSpPr>
      <p:sp>
        <p:nvSpPr>
          <p:cNvPr id="128" name="Google Shape;128;p5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51"/>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30" name="Shape 130"/>
        <p:cNvGrpSpPr/>
        <p:nvPr/>
      </p:nvGrpSpPr>
      <p:grpSpPr>
        <a:xfrm>
          <a:off x="0" y="0"/>
          <a:ext cx="0" cy="0"/>
          <a:chOff x="0" y="0"/>
          <a:chExt cx="0" cy="0"/>
        </a:xfrm>
      </p:grpSpPr>
      <p:sp>
        <p:nvSpPr>
          <p:cNvPr id="131" name="Google Shape;131;p5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52"/>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33" name="Shape 133"/>
        <p:cNvGrpSpPr/>
        <p:nvPr/>
      </p:nvGrpSpPr>
      <p:grpSpPr>
        <a:xfrm>
          <a:off x="0" y="0"/>
          <a:ext cx="0" cy="0"/>
          <a:chOff x="0" y="0"/>
          <a:chExt cx="0" cy="0"/>
        </a:xfrm>
      </p:grpSpPr>
      <p:sp>
        <p:nvSpPr>
          <p:cNvPr id="134" name="Google Shape;134;p5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53"/>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6" name="Google Shape;136;p53"/>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7" name="Shape 137"/>
        <p:cNvGrpSpPr/>
        <p:nvPr/>
      </p:nvGrpSpPr>
      <p:grpSpPr>
        <a:xfrm>
          <a:off x="0" y="0"/>
          <a:ext cx="0" cy="0"/>
          <a:chOff x="0" y="0"/>
          <a:chExt cx="0" cy="0"/>
        </a:xfrm>
      </p:grpSpPr>
      <p:sp>
        <p:nvSpPr>
          <p:cNvPr id="138" name="Google Shape;138;p5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9" name="Shape 19"/>
        <p:cNvGrpSpPr/>
        <p:nvPr/>
      </p:nvGrpSpPr>
      <p:grpSpPr>
        <a:xfrm>
          <a:off x="0" y="0"/>
          <a:ext cx="0" cy="0"/>
          <a:chOff x="0" y="0"/>
          <a:chExt cx="0" cy="0"/>
        </a:xfrm>
      </p:grpSpPr>
      <p:sp>
        <p:nvSpPr>
          <p:cNvPr id="20" name="Google Shape;20;p3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0"/>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39" name="Shape 139"/>
        <p:cNvGrpSpPr/>
        <p:nvPr/>
      </p:nvGrpSpPr>
      <p:grpSpPr>
        <a:xfrm>
          <a:off x="0" y="0"/>
          <a:ext cx="0" cy="0"/>
          <a:chOff x="0" y="0"/>
          <a:chExt cx="0" cy="0"/>
        </a:xfrm>
      </p:grpSpPr>
      <p:sp>
        <p:nvSpPr>
          <p:cNvPr id="140" name="Google Shape;140;p55"/>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41" name="Shape 141"/>
        <p:cNvGrpSpPr/>
        <p:nvPr/>
      </p:nvGrpSpPr>
      <p:grpSpPr>
        <a:xfrm>
          <a:off x="0" y="0"/>
          <a:ext cx="0" cy="0"/>
          <a:chOff x="0" y="0"/>
          <a:chExt cx="0" cy="0"/>
        </a:xfrm>
      </p:grpSpPr>
      <p:sp>
        <p:nvSpPr>
          <p:cNvPr id="142" name="Google Shape;142;p5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56"/>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4" name="Google Shape;144;p56"/>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5" name="Google Shape;145;p56"/>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46" name="Shape 146"/>
        <p:cNvGrpSpPr/>
        <p:nvPr/>
      </p:nvGrpSpPr>
      <p:grpSpPr>
        <a:xfrm>
          <a:off x="0" y="0"/>
          <a:ext cx="0" cy="0"/>
          <a:chOff x="0" y="0"/>
          <a:chExt cx="0" cy="0"/>
        </a:xfrm>
      </p:grpSpPr>
      <p:sp>
        <p:nvSpPr>
          <p:cNvPr id="147" name="Google Shape;147;p5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57"/>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9" name="Google Shape;149;p57"/>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0" name="Google Shape;150;p57"/>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51" name="Shape 151"/>
        <p:cNvGrpSpPr/>
        <p:nvPr/>
      </p:nvGrpSpPr>
      <p:grpSpPr>
        <a:xfrm>
          <a:off x="0" y="0"/>
          <a:ext cx="0" cy="0"/>
          <a:chOff x="0" y="0"/>
          <a:chExt cx="0" cy="0"/>
        </a:xfrm>
      </p:grpSpPr>
      <p:sp>
        <p:nvSpPr>
          <p:cNvPr id="152" name="Google Shape;152;p5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58"/>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4" name="Google Shape;154;p58"/>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5" name="Google Shape;155;p58"/>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56" name="Shape 156"/>
        <p:cNvGrpSpPr/>
        <p:nvPr/>
      </p:nvGrpSpPr>
      <p:grpSpPr>
        <a:xfrm>
          <a:off x="0" y="0"/>
          <a:ext cx="0" cy="0"/>
          <a:chOff x="0" y="0"/>
          <a:chExt cx="0" cy="0"/>
        </a:xfrm>
      </p:grpSpPr>
      <p:sp>
        <p:nvSpPr>
          <p:cNvPr id="157" name="Google Shape;157;p5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59"/>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9" name="Google Shape;159;p59"/>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60" name="Shape 160"/>
        <p:cNvGrpSpPr/>
        <p:nvPr/>
      </p:nvGrpSpPr>
      <p:grpSpPr>
        <a:xfrm>
          <a:off x="0" y="0"/>
          <a:ext cx="0" cy="0"/>
          <a:chOff x="0" y="0"/>
          <a:chExt cx="0" cy="0"/>
        </a:xfrm>
      </p:grpSpPr>
      <p:sp>
        <p:nvSpPr>
          <p:cNvPr id="161" name="Google Shape;161;p6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60"/>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3" name="Google Shape;163;p60"/>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4" name="Google Shape;164;p60"/>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5" name="Google Shape;165;p60"/>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66" name="Shape 166"/>
        <p:cNvGrpSpPr/>
        <p:nvPr/>
      </p:nvGrpSpPr>
      <p:grpSpPr>
        <a:xfrm>
          <a:off x="0" y="0"/>
          <a:ext cx="0" cy="0"/>
          <a:chOff x="0" y="0"/>
          <a:chExt cx="0" cy="0"/>
        </a:xfrm>
      </p:grpSpPr>
      <p:sp>
        <p:nvSpPr>
          <p:cNvPr id="167" name="Google Shape;167;p6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61"/>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9" name="Google Shape;169;p61"/>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0" name="Google Shape;170;p61"/>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1" name="Google Shape;171;p61"/>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2" name="Google Shape;172;p61"/>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3" name="Google Shape;173;p61"/>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8" name="Shape 178"/>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79" name="Shape 179"/>
        <p:cNvGrpSpPr/>
        <p:nvPr/>
      </p:nvGrpSpPr>
      <p:grpSpPr>
        <a:xfrm>
          <a:off x="0" y="0"/>
          <a:ext cx="0" cy="0"/>
          <a:chOff x="0" y="0"/>
          <a:chExt cx="0" cy="0"/>
        </a:xfrm>
      </p:grpSpPr>
      <p:sp>
        <p:nvSpPr>
          <p:cNvPr id="180" name="Google Shape;180;p6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1" name="Google Shape;181;p62"/>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82" name="Shape 182"/>
        <p:cNvGrpSpPr/>
        <p:nvPr/>
      </p:nvGrpSpPr>
      <p:grpSpPr>
        <a:xfrm>
          <a:off x="0" y="0"/>
          <a:ext cx="0" cy="0"/>
          <a:chOff x="0" y="0"/>
          <a:chExt cx="0" cy="0"/>
        </a:xfrm>
      </p:grpSpPr>
      <p:sp>
        <p:nvSpPr>
          <p:cNvPr id="183" name="Google Shape;183;p6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63"/>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2" name="Shape 22"/>
        <p:cNvGrpSpPr/>
        <p:nvPr/>
      </p:nvGrpSpPr>
      <p:grpSpPr>
        <a:xfrm>
          <a:off x="0" y="0"/>
          <a:ext cx="0" cy="0"/>
          <a:chOff x="0" y="0"/>
          <a:chExt cx="0" cy="0"/>
        </a:xfrm>
      </p:grpSpPr>
      <p:sp>
        <p:nvSpPr>
          <p:cNvPr id="23" name="Google Shape;23;p3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1"/>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5" name="Google Shape;25;p31"/>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85" name="Shape 185"/>
        <p:cNvGrpSpPr/>
        <p:nvPr/>
      </p:nvGrpSpPr>
      <p:grpSpPr>
        <a:xfrm>
          <a:off x="0" y="0"/>
          <a:ext cx="0" cy="0"/>
          <a:chOff x="0" y="0"/>
          <a:chExt cx="0" cy="0"/>
        </a:xfrm>
      </p:grpSpPr>
      <p:sp>
        <p:nvSpPr>
          <p:cNvPr id="186" name="Google Shape;186;p6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64"/>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88" name="Google Shape;188;p64"/>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 name="Shape 189"/>
        <p:cNvGrpSpPr/>
        <p:nvPr/>
      </p:nvGrpSpPr>
      <p:grpSpPr>
        <a:xfrm>
          <a:off x="0" y="0"/>
          <a:ext cx="0" cy="0"/>
          <a:chOff x="0" y="0"/>
          <a:chExt cx="0" cy="0"/>
        </a:xfrm>
      </p:grpSpPr>
      <p:sp>
        <p:nvSpPr>
          <p:cNvPr id="190" name="Google Shape;190;p6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91" name="Shape 191"/>
        <p:cNvGrpSpPr/>
        <p:nvPr/>
      </p:nvGrpSpPr>
      <p:grpSpPr>
        <a:xfrm>
          <a:off x="0" y="0"/>
          <a:ext cx="0" cy="0"/>
          <a:chOff x="0" y="0"/>
          <a:chExt cx="0" cy="0"/>
        </a:xfrm>
      </p:grpSpPr>
      <p:sp>
        <p:nvSpPr>
          <p:cNvPr id="192" name="Google Shape;192;p66"/>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93" name="Shape 193"/>
        <p:cNvGrpSpPr/>
        <p:nvPr/>
      </p:nvGrpSpPr>
      <p:grpSpPr>
        <a:xfrm>
          <a:off x="0" y="0"/>
          <a:ext cx="0" cy="0"/>
          <a:chOff x="0" y="0"/>
          <a:chExt cx="0" cy="0"/>
        </a:xfrm>
      </p:grpSpPr>
      <p:sp>
        <p:nvSpPr>
          <p:cNvPr id="194" name="Google Shape;194;p6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5" name="Google Shape;195;p67"/>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96" name="Google Shape;196;p67"/>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97" name="Google Shape;197;p67"/>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98" name="Shape 198"/>
        <p:cNvGrpSpPr/>
        <p:nvPr/>
      </p:nvGrpSpPr>
      <p:grpSpPr>
        <a:xfrm>
          <a:off x="0" y="0"/>
          <a:ext cx="0" cy="0"/>
          <a:chOff x="0" y="0"/>
          <a:chExt cx="0" cy="0"/>
        </a:xfrm>
      </p:grpSpPr>
      <p:sp>
        <p:nvSpPr>
          <p:cNvPr id="199" name="Google Shape;199;p6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0" name="Google Shape;200;p68"/>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1" name="Google Shape;201;p68"/>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2" name="Google Shape;202;p68"/>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03" name="Shape 203"/>
        <p:cNvGrpSpPr/>
        <p:nvPr/>
      </p:nvGrpSpPr>
      <p:grpSpPr>
        <a:xfrm>
          <a:off x="0" y="0"/>
          <a:ext cx="0" cy="0"/>
          <a:chOff x="0" y="0"/>
          <a:chExt cx="0" cy="0"/>
        </a:xfrm>
      </p:grpSpPr>
      <p:sp>
        <p:nvSpPr>
          <p:cNvPr id="204" name="Google Shape;204;p6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5" name="Google Shape;205;p69"/>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6" name="Google Shape;206;p69"/>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7" name="Google Shape;207;p69"/>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08" name="Shape 208"/>
        <p:cNvGrpSpPr/>
        <p:nvPr/>
      </p:nvGrpSpPr>
      <p:grpSpPr>
        <a:xfrm>
          <a:off x="0" y="0"/>
          <a:ext cx="0" cy="0"/>
          <a:chOff x="0" y="0"/>
          <a:chExt cx="0" cy="0"/>
        </a:xfrm>
      </p:grpSpPr>
      <p:sp>
        <p:nvSpPr>
          <p:cNvPr id="209" name="Google Shape;209;p7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0" name="Google Shape;210;p70"/>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1" name="Google Shape;211;p70"/>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12" name="Shape 212"/>
        <p:cNvGrpSpPr/>
        <p:nvPr/>
      </p:nvGrpSpPr>
      <p:grpSpPr>
        <a:xfrm>
          <a:off x="0" y="0"/>
          <a:ext cx="0" cy="0"/>
          <a:chOff x="0" y="0"/>
          <a:chExt cx="0" cy="0"/>
        </a:xfrm>
      </p:grpSpPr>
      <p:sp>
        <p:nvSpPr>
          <p:cNvPr id="213" name="Google Shape;213;p7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4" name="Google Shape;214;p71"/>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5" name="Google Shape;215;p71"/>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6" name="Google Shape;216;p71"/>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17" name="Google Shape;217;p71"/>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18" name="Shape 218"/>
        <p:cNvGrpSpPr/>
        <p:nvPr/>
      </p:nvGrpSpPr>
      <p:grpSpPr>
        <a:xfrm>
          <a:off x="0" y="0"/>
          <a:ext cx="0" cy="0"/>
          <a:chOff x="0" y="0"/>
          <a:chExt cx="0" cy="0"/>
        </a:xfrm>
      </p:grpSpPr>
      <p:sp>
        <p:nvSpPr>
          <p:cNvPr id="219" name="Google Shape;219;p7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72"/>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1" name="Google Shape;221;p72"/>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2" name="Google Shape;222;p72"/>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3" name="Google Shape;223;p72"/>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4" name="Google Shape;224;p72"/>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5" name="Google Shape;225;p72"/>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3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8" name="Shape 28"/>
        <p:cNvGrpSpPr/>
        <p:nvPr/>
      </p:nvGrpSpPr>
      <p:grpSpPr>
        <a:xfrm>
          <a:off x="0" y="0"/>
          <a:ext cx="0" cy="0"/>
          <a:chOff x="0" y="0"/>
          <a:chExt cx="0" cy="0"/>
        </a:xfrm>
      </p:grpSpPr>
      <p:sp>
        <p:nvSpPr>
          <p:cNvPr id="29" name="Google Shape;29;p33"/>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3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4"/>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34"/>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34"/>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3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5"/>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35"/>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35"/>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3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6"/>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36"/>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4" name="Google Shape;44;p36"/>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4.png"/><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6" Type="http://schemas.openxmlformats.org/officeDocument/2006/relationships/theme" Target="../theme/theme5.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0.xml"/><Relationship Id="rId10" Type="http://schemas.openxmlformats.org/officeDocument/2006/relationships/slideLayout" Target="../slideLayouts/slideLayout19.xml"/><Relationship Id="rId13" Type="http://schemas.openxmlformats.org/officeDocument/2006/relationships/slideLayout" Target="../slideLayouts/slideLayout22.xml"/><Relationship Id="rId12" Type="http://schemas.openxmlformats.org/officeDocument/2006/relationships/slideLayout" Target="../slideLayouts/slideLayout21.xml"/><Relationship Id="rId1" Type="http://schemas.openxmlformats.org/officeDocument/2006/relationships/image" Target="../media/image4.png"/><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slideLayout" Target="../slideLayouts/slideLayout13.xml"/><Relationship Id="rId9" Type="http://schemas.openxmlformats.org/officeDocument/2006/relationships/slideLayout" Target="../slideLayouts/slideLayout18.xml"/><Relationship Id="rId15" Type="http://schemas.openxmlformats.org/officeDocument/2006/relationships/slideLayout" Target="../slideLayouts/slideLayout24.xml"/><Relationship Id="rId14" Type="http://schemas.openxmlformats.org/officeDocument/2006/relationships/slideLayout" Target="../slideLayouts/slideLayout23.xml"/><Relationship Id="rId16" Type="http://schemas.openxmlformats.org/officeDocument/2006/relationships/theme" Target="../theme/theme2.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 Type="http://schemas.openxmlformats.org/officeDocument/2006/relationships/image" Target="../media/image4.png"/><Relationship Id="rId2" Type="http://schemas.openxmlformats.org/officeDocument/2006/relationships/image" Target="../media/image1.png"/><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5" Type="http://schemas.openxmlformats.org/officeDocument/2006/relationships/theme" Target="../theme/theme4.xml"/><Relationship Id="rId14" Type="http://schemas.openxmlformats.org/officeDocument/2006/relationships/slideLayout" Target="../slideLayouts/slideLayout3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 Type="http://schemas.openxmlformats.org/officeDocument/2006/relationships/image" Target="../media/image4.png"/><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3.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pic>
        <p:nvPicPr>
          <p:cNvPr descr="hashOverlay-FullResolve.png" id="6" name="Google Shape;6;p21"/>
          <p:cNvPicPr preferRelativeResize="0"/>
          <p:nvPr/>
        </p:nvPicPr>
        <p:blipFill rotWithShape="1">
          <a:blip r:embed="rId1">
            <a:alphaModFix amt="10000"/>
          </a:blip>
          <a:srcRect b="0" l="0" r="0" t="0"/>
          <a:stretch/>
        </p:blipFill>
        <p:spPr>
          <a:xfrm>
            <a:off x="0" y="0"/>
            <a:ext cx="12191040" cy="6856920"/>
          </a:xfrm>
          <a:prstGeom prst="rect">
            <a:avLst/>
          </a:prstGeom>
          <a:noFill/>
          <a:ln>
            <a:noFill/>
          </a:ln>
        </p:spPr>
      </p:pic>
      <p:pic>
        <p:nvPicPr>
          <p:cNvPr descr="HD-ShadowLong.png" id="7" name="Google Shape;7;p21"/>
          <p:cNvPicPr preferRelativeResize="0"/>
          <p:nvPr/>
        </p:nvPicPr>
        <p:blipFill rotWithShape="1">
          <a:blip r:embed="rId2">
            <a:alphaModFix/>
          </a:blip>
          <a:srcRect b="0" l="0" r="0" t="0"/>
          <a:stretch/>
        </p:blipFill>
        <p:spPr>
          <a:xfrm>
            <a:off x="0" y="4242960"/>
            <a:ext cx="8966880" cy="275040"/>
          </a:xfrm>
          <a:prstGeom prst="rect">
            <a:avLst/>
          </a:prstGeom>
          <a:noFill/>
          <a:ln>
            <a:noFill/>
          </a:ln>
        </p:spPr>
      </p:pic>
      <p:pic>
        <p:nvPicPr>
          <p:cNvPr descr="HD-ShadowShort.png" id="8" name="Google Shape;8;p21"/>
          <p:cNvPicPr preferRelativeResize="0"/>
          <p:nvPr/>
        </p:nvPicPr>
        <p:blipFill rotWithShape="1">
          <a:blip r:embed="rId3">
            <a:alphaModFix/>
          </a:blip>
          <a:srcRect b="0" l="0" r="0" t="0"/>
          <a:stretch/>
        </p:blipFill>
        <p:spPr>
          <a:xfrm>
            <a:off x="9111600" y="4243680"/>
            <a:ext cx="3076200" cy="275760"/>
          </a:xfrm>
          <a:prstGeom prst="rect">
            <a:avLst/>
          </a:prstGeom>
          <a:noFill/>
          <a:ln>
            <a:noFill/>
          </a:ln>
        </p:spPr>
      </p:pic>
      <p:sp>
        <p:nvSpPr>
          <p:cNvPr id="9" name="Google Shape;9;p21"/>
          <p:cNvSpPr/>
          <p:nvPr/>
        </p:nvSpPr>
        <p:spPr>
          <a:xfrm>
            <a:off x="0" y="2590200"/>
            <a:ext cx="8966880" cy="1659240"/>
          </a:xfrm>
          <a:prstGeom prst="rect">
            <a:avLst/>
          </a:pr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1"/>
          <p:cNvSpPr/>
          <p:nvPr/>
        </p:nvSpPr>
        <p:spPr>
          <a:xfrm>
            <a:off x="9111600" y="2590200"/>
            <a:ext cx="3076200" cy="16592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1"/>
          <p:cNvSpPr txBox="1"/>
          <p:nvPr>
            <p:ph type="title"/>
          </p:nvPr>
        </p:nvSpPr>
        <p:spPr>
          <a:xfrm>
            <a:off x="609480" y="273600"/>
            <a:ext cx="10972080" cy="11444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2" name="Google Shape;12;p21"/>
          <p:cNvSpPr txBox="1"/>
          <p:nvPr>
            <p:ph idx="1" type="body"/>
          </p:nvPr>
        </p:nvSpPr>
        <p:spPr>
          <a:xfrm>
            <a:off x="609480" y="1604520"/>
            <a:ext cx="10972080" cy="397692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3" name="Shape 63"/>
        <p:cNvGrpSpPr/>
        <p:nvPr/>
      </p:nvGrpSpPr>
      <p:grpSpPr>
        <a:xfrm>
          <a:off x="0" y="0"/>
          <a:ext cx="0" cy="0"/>
          <a:chOff x="0" y="0"/>
          <a:chExt cx="0" cy="0"/>
        </a:xfrm>
      </p:grpSpPr>
      <p:pic>
        <p:nvPicPr>
          <p:cNvPr descr="hashOverlay-FullResolve.png" id="64" name="Google Shape;64;p23"/>
          <p:cNvPicPr preferRelativeResize="0"/>
          <p:nvPr/>
        </p:nvPicPr>
        <p:blipFill rotWithShape="1">
          <a:blip r:embed="rId1">
            <a:alphaModFix amt="10000"/>
          </a:blip>
          <a:srcRect b="0" l="0" r="0" t="0"/>
          <a:stretch/>
        </p:blipFill>
        <p:spPr>
          <a:xfrm>
            <a:off x="0" y="0"/>
            <a:ext cx="12191040" cy="6856920"/>
          </a:xfrm>
          <a:prstGeom prst="rect">
            <a:avLst/>
          </a:prstGeom>
          <a:noFill/>
          <a:ln>
            <a:noFill/>
          </a:ln>
        </p:spPr>
      </p:pic>
      <p:pic>
        <p:nvPicPr>
          <p:cNvPr descr="HD-ShadowLong.png" id="65" name="Google Shape;65;p23"/>
          <p:cNvPicPr preferRelativeResize="0"/>
          <p:nvPr/>
        </p:nvPicPr>
        <p:blipFill rotWithShape="1">
          <a:blip r:embed="rId2">
            <a:alphaModFix/>
          </a:blip>
          <a:srcRect b="0" l="0" r="0" t="0"/>
          <a:stretch/>
        </p:blipFill>
        <p:spPr>
          <a:xfrm>
            <a:off x="0" y="1970280"/>
            <a:ext cx="10436760" cy="320040"/>
          </a:xfrm>
          <a:prstGeom prst="rect">
            <a:avLst/>
          </a:prstGeom>
          <a:noFill/>
          <a:ln>
            <a:noFill/>
          </a:ln>
        </p:spPr>
      </p:pic>
      <p:pic>
        <p:nvPicPr>
          <p:cNvPr descr="HD-ShadowShort.png" id="66" name="Google Shape;66;p23"/>
          <p:cNvPicPr preferRelativeResize="0"/>
          <p:nvPr/>
        </p:nvPicPr>
        <p:blipFill rotWithShape="1">
          <a:blip r:embed="rId3">
            <a:alphaModFix/>
          </a:blip>
          <a:srcRect b="0" l="0" r="0" t="0"/>
          <a:stretch/>
        </p:blipFill>
        <p:spPr>
          <a:xfrm>
            <a:off x="10585800" y="1971360"/>
            <a:ext cx="1602000" cy="143280"/>
          </a:xfrm>
          <a:prstGeom prst="rect">
            <a:avLst/>
          </a:prstGeom>
          <a:noFill/>
          <a:ln>
            <a:noFill/>
          </a:ln>
        </p:spPr>
      </p:pic>
      <p:sp>
        <p:nvSpPr>
          <p:cNvPr id="67" name="Google Shape;67;p23"/>
          <p:cNvSpPr/>
          <p:nvPr/>
        </p:nvSpPr>
        <p:spPr>
          <a:xfrm>
            <a:off x="0" y="609480"/>
            <a:ext cx="10436760" cy="1367280"/>
          </a:xfrm>
          <a:prstGeom prst="rect">
            <a:avLst/>
          </a:pr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3"/>
          <p:cNvSpPr/>
          <p:nvPr/>
        </p:nvSpPr>
        <p:spPr>
          <a:xfrm>
            <a:off x="10585800" y="609480"/>
            <a:ext cx="1602000" cy="136728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0" name="Google Shape;70;p23"/>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 name="Shape 120"/>
        <p:cNvGrpSpPr/>
        <p:nvPr/>
      </p:nvGrpSpPr>
      <p:grpSpPr>
        <a:xfrm>
          <a:off x="0" y="0"/>
          <a:ext cx="0" cy="0"/>
          <a:chOff x="0" y="0"/>
          <a:chExt cx="0" cy="0"/>
        </a:xfrm>
      </p:grpSpPr>
      <p:pic>
        <p:nvPicPr>
          <p:cNvPr descr="hashOverlay-FullResolve.png" id="121" name="Google Shape;121;p25"/>
          <p:cNvPicPr preferRelativeResize="0"/>
          <p:nvPr/>
        </p:nvPicPr>
        <p:blipFill rotWithShape="1">
          <a:blip r:embed="rId1">
            <a:alphaModFix amt="10000"/>
          </a:blip>
          <a:srcRect b="0" l="0" r="0" t="0"/>
          <a:stretch/>
        </p:blipFill>
        <p:spPr>
          <a:xfrm>
            <a:off x="0" y="0"/>
            <a:ext cx="12191040" cy="6856920"/>
          </a:xfrm>
          <a:prstGeom prst="rect">
            <a:avLst/>
          </a:prstGeom>
          <a:noFill/>
          <a:ln>
            <a:noFill/>
          </a:ln>
        </p:spPr>
      </p:pic>
      <p:pic>
        <p:nvPicPr>
          <p:cNvPr descr="HD-ShadowShort.png" id="122" name="Google Shape;122;p25"/>
          <p:cNvPicPr preferRelativeResize="0"/>
          <p:nvPr/>
        </p:nvPicPr>
        <p:blipFill rotWithShape="1">
          <a:blip r:embed="rId2">
            <a:alphaModFix/>
          </a:blip>
          <a:srcRect b="0" l="0" r="0" t="0"/>
          <a:stretch/>
        </p:blipFill>
        <p:spPr>
          <a:xfrm>
            <a:off x="10585800" y="1971360"/>
            <a:ext cx="1602000" cy="143280"/>
          </a:xfrm>
          <a:prstGeom prst="rect">
            <a:avLst/>
          </a:prstGeom>
          <a:noFill/>
          <a:ln>
            <a:noFill/>
          </a:ln>
        </p:spPr>
      </p:pic>
      <p:sp>
        <p:nvSpPr>
          <p:cNvPr id="123" name="Google Shape;123;p25"/>
          <p:cNvSpPr/>
          <p:nvPr/>
        </p:nvSpPr>
        <p:spPr>
          <a:xfrm>
            <a:off x="10585800" y="609480"/>
            <a:ext cx="1602000" cy="136728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25" name="Google Shape;125;p25"/>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4" name="Shape 174"/>
        <p:cNvGrpSpPr/>
        <p:nvPr/>
      </p:nvGrpSpPr>
      <p:grpSpPr>
        <a:xfrm>
          <a:off x="0" y="0"/>
          <a:ext cx="0" cy="0"/>
          <a:chOff x="0" y="0"/>
          <a:chExt cx="0" cy="0"/>
        </a:xfrm>
      </p:grpSpPr>
      <p:pic>
        <p:nvPicPr>
          <p:cNvPr descr="hashOverlay-FullResolve.png" id="175" name="Google Shape;175;p27"/>
          <p:cNvPicPr preferRelativeResize="0"/>
          <p:nvPr/>
        </p:nvPicPr>
        <p:blipFill rotWithShape="1">
          <a:blip r:embed="rId1">
            <a:alphaModFix amt="10000"/>
          </a:blip>
          <a:srcRect b="0" l="0" r="0" t="0"/>
          <a:stretch/>
        </p:blipFill>
        <p:spPr>
          <a:xfrm>
            <a:off x="0" y="0"/>
            <a:ext cx="12191040" cy="6856920"/>
          </a:xfrm>
          <a:prstGeom prst="rect">
            <a:avLst/>
          </a:prstGeom>
          <a:noFill/>
          <a:ln>
            <a:noFill/>
          </a:ln>
        </p:spPr>
      </p:pic>
      <p:sp>
        <p:nvSpPr>
          <p:cNvPr id="176" name="Google Shape;176;p2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77" name="Google Shape;177;p27"/>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mailto:Moroccomehdifeniche@gmail.com" TargetMode="External"/><Relationship Id="rId4" Type="http://schemas.openxmlformats.org/officeDocument/2006/relationships/hyperlink" Target="mailto:glewis17@cs.stanford.edu" TargetMode="External"/><Relationship Id="rId5" Type="http://schemas.openxmlformats.org/officeDocument/2006/relationships/hyperlink" Target="https://arxiv.org/abs/1804.0276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4.jpg"/><Relationship Id="rId5"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17.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
          <p:cNvSpPr/>
          <p:nvPr/>
        </p:nvSpPr>
        <p:spPr>
          <a:xfrm>
            <a:off x="65276" y="2449800"/>
            <a:ext cx="8877600" cy="1501200"/>
          </a:xfrm>
          <a:prstGeom prst="rect">
            <a:avLst/>
          </a:prstGeom>
          <a:noFill/>
          <a:ln>
            <a:noFill/>
          </a:ln>
        </p:spPr>
        <p:txBody>
          <a:bodyPr anchorCtr="0" anchor="b" bIns="45000" lIns="90000" spcFirstLastPara="1" rIns="90000" wrap="square" tIns="4500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VISION BASED CRUISE CONTROL FOR AUTONOMOUS VEHICLES</a:t>
            </a:r>
            <a:endParaRPr b="0" i="0" sz="3600" u="none" cap="none" strike="noStrike">
              <a:latin typeface="Arial"/>
              <a:ea typeface="Arial"/>
              <a:cs typeface="Arial"/>
              <a:sym typeface="Arial"/>
            </a:endParaRPr>
          </a:p>
        </p:txBody>
      </p:sp>
      <p:sp>
        <p:nvSpPr>
          <p:cNvPr id="231" name="Google Shape;231;p1"/>
          <p:cNvSpPr/>
          <p:nvPr/>
        </p:nvSpPr>
        <p:spPr>
          <a:xfrm>
            <a:off x="460075" y="4426400"/>
            <a:ext cx="11505600" cy="2040600"/>
          </a:xfrm>
          <a:prstGeom prst="rect">
            <a:avLst/>
          </a:prstGeom>
          <a:noFill/>
          <a:ln>
            <a:noFill/>
          </a:ln>
        </p:spPr>
        <p:txBody>
          <a:bodyPr anchorCtr="0" anchor="t" bIns="45000" lIns="90000" spcFirstLastPara="1" rIns="90000" wrap="square" tIns="45000">
            <a:normAutofit/>
          </a:bodyPr>
          <a:lstStyle/>
          <a:p>
            <a:pPr indent="0" lvl="0" marL="0" rtl="0" algn="l">
              <a:spcBef>
                <a:spcPts val="0"/>
              </a:spcBef>
              <a:spcAft>
                <a:spcPts val="0"/>
              </a:spcAft>
              <a:buClr>
                <a:schemeClr val="dk1"/>
              </a:buClr>
              <a:buFont typeface="Arial"/>
              <a:buNone/>
            </a:pPr>
            <a:r>
              <a:rPr lang="en-US" sz="2000">
                <a:solidFill>
                  <a:schemeClr val="accent1"/>
                </a:solidFill>
                <a:latin typeface="Trebuchet MS"/>
                <a:ea typeface="Trebuchet MS"/>
                <a:cs typeface="Trebuchet MS"/>
                <a:sym typeface="Trebuchet MS"/>
              </a:rPr>
              <a:t>AASHIKA CHAKRAVARTY (Matriculation: 431325)</a:t>
            </a:r>
            <a:endParaRPr b="0" i="0" sz="2000" u="none" cap="none" strike="noStrike">
              <a:latin typeface="Arial"/>
              <a:ea typeface="Arial"/>
              <a:cs typeface="Arial"/>
              <a:sym typeface="Arial"/>
            </a:endParaRPr>
          </a:p>
          <a:p>
            <a:pPr indent="0" lvl="0" marL="0" marR="0" rtl="0" algn="l">
              <a:lnSpc>
                <a:spcPct val="90000"/>
              </a:lnSpc>
              <a:spcBef>
                <a:spcPts val="0"/>
              </a:spcBef>
              <a:spcAft>
                <a:spcPts val="0"/>
              </a:spcAft>
              <a:buNone/>
            </a:pPr>
            <a:r>
              <a:rPr b="1" i="0" lang="en-US" sz="2000" u="none" cap="none" strike="noStrike">
                <a:solidFill>
                  <a:srgbClr val="000000"/>
                </a:solidFill>
                <a:latin typeface="Trebuchet MS"/>
                <a:ea typeface="Trebuchet MS"/>
                <a:cs typeface="Trebuchet MS"/>
                <a:sym typeface="Trebuchet MS"/>
              </a:rPr>
              <a:t>Domain : </a:t>
            </a:r>
            <a:r>
              <a:rPr i="0" lang="en-US" sz="2000" u="none" cap="none" strike="noStrike">
                <a:solidFill>
                  <a:srgbClr val="000000"/>
                </a:solidFill>
                <a:latin typeface="Trebuchet MS"/>
                <a:ea typeface="Trebuchet MS"/>
                <a:cs typeface="Trebuchet MS"/>
                <a:sym typeface="Trebuchet MS"/>
              </a:rPr>
              <a:t>Digital Image processing</a:t>
            </a:r>
            <a:br>
              <a:rPr i="0" lang="en-US" sz="2000" u="none" cap="none" strike="noStrike">
                <a:solidFill>
                  <a:srgbClr val="000000"/>
                </a:solidFill>
                <a:latin typeface="Trebuchet MS"/>
                <a:ea typeface="Trebuchet MS"/>
                <a:cs typeface="Trebuchet MS"/>
                <a:sym typeface="Trebuchet MS"/>
              </a:rPr>
            </a:br>
            <a:endParaRPr sz="2000">
              <a:latin typeface="Trebuchet MS"/>
              <a:ea typeface="Trebuchet MS"/>
              <a:cs typeface="Trebuchet MS"/>
              <a:sym typeface="Trebuchet MS"/>
            </a:endParaRPr>
          </a:p>
          <a:p>
            <a:pPr indent="0" lvl="0" marL="0" marR="0" rtl="0" algn="l">
              <a:lnSpc>
                <a:spcPct val="90000"/>
              </a:lnSpc>
              <a:spcBef>
                <a:spcPts val="1000"/>
              </a:spcBef>
              <a:spcAft>
                <a:spcPts val="0"/>
              </a:spcAft>
              <a:buNone/>
            </a:pPr>
            <a:r>
              <a:rPr lang="en-US" sz="2000">
                <a:solidFill>
                  <a:schemeClr val="accent1"/>
                </a:solidFill>
                <a:latin typeface="Trebuchet MS"/>
                <a:ea typeface="Trebuchet MS"/>
                <a:cs typeface="Trebuchet MS"/>
                <a:sym typeface="Trebuchet MS"/>
              </a:rPr>
              <a:t>HOCHSCHULE WISMAR UNIVERSITY OF APPLIED SCIENCES: TECHNOLOGY, BUSINESS, AND DESIGN</a:t>
            </a:r>
            <a:endParaRPr sz="2000">
              <a:latin typeface="Trebuchet MS"/>
              <a:ea typeface="Trebuchet MS"/>
              <a:cs typeface="Trebuchet MS"/>
              <a:sym typeface="Trebuchet MS"/>
            </a:endParaRPr>
          </a:p>
          <a:p>
            <a:pPr indent="0" lvl="0" marL="0" marR="0" rtl="0" algn="l">
              <a:lnSpc>
                <a:spcPct val="100000"/>
              </a:lnSpc>
              <a:spcBef>
                <a:spcPts val="0"/>
              </a:spcBef>
              <a:spcAft>
                <a:spcPts val="0"/>
              </a:spcAft>
              <a:buNone/>
            </a:pPr>
            <a:r>
              <a:rPr lang="en-US" sz="2000">
                <a:latin typeface="Trebuchet MS"/>
                <a:ea typeface="Trebuchet MS"/>
                <a:cs typeface="Trebuchet MS"/>
                <a:sym typeface="Trebuchet MS"/>
              </a:rPr>
              <a:t>MASTER IN INFORMATION AND ELECTRICAL ENGINEERING</a:t>
            </a:r>
            <a:endParaRPr sz="2000">
              <a:latin typeface="Trebuchet MS"/>
              <a:ea typeface="Trebuchet MS"/>
              <a:cs typeface="Trebuchet MS"/>
              <a:sym typeface="Trebuchet MS"/>
            </a:endParaRPr>
          </a:p>
          <a:p>
            <a:pPr indent="0" lvl="0" marL="0" rtl="0" algn="l">
              <a:lnSpc>
                <a:spcPct val="100000"/>
              </a:lnSpc>
              <a:spcBef>
                <a:spcPts val="0"/>
              </a:spcBef>
              <a:spcAft>
                <a:spcPts val="0"/>
              </a:spcAft>
              <a:buClr>
                <a:schemeClr val="dk1"/>
              </a:buClr>
              <a:buFont typeface="Arial"/>
              <a:buNone/>
            </a:pPr>
            <a:r>
              <a:rPr lang="en-US" sz="2000">
                <a:solidFill>
                  <a:schemeClr val="accent1"/>
                </a:solidFill>
                <a:latin typeface="Trebuchet MS"/>
                <a:ea typeface="Trebuchet MS"/>
                <a:cs typeface="Trebuchet MS"/>
                <a:sym typeface="Trebuchet MS"/>
              </a:rPr>
              <a:t>DEPARTMENT OF ELECTRICAL ENGINEERING AND COMPUTER SCIENCE</a:t>
            </a:r>
            <a:endParaRPr sz="2000">
              <a:latin typeface="Trebuchet MS"/>
              <a:ea typeface="Trebuchet MS"/>
              <a:cs typeface="Trebuchet MS"/>
              <a:sym typeface="Trebuchet MS"/>
            </a:endParaRPr>
          </a:p>
          <a:p>
            <a:pPr indent="0" lvl="0" marL="0" marR="0" rtl="0" algn="l">
              <a:lnSpc>
                <a:spcPct val="90000"/>
              </a:lnSpc>
              <a:spcBef>
                <a:spcPts val="1001"/>
              </a:spcBef>
              <a:spcAft>
                <a:spcPts val="0"/>
              </a:spcAft>
              <a:buNone/>
            </a:pPr>
            <a:r>
              <a:t/>
            </a:r>
            <a:endParaRPr b="0" i="0" sz="2000" u="none" cap="none" strike="noStrike">
              <a:latin typeface="Arial"/>
              <a:ea typeface="Arial"/>
              <a:cs typeface="Arial"/>
              <a:sym typeface="Arial"/>
            </a:endParaRPr>
          </a:p>
        </p:txBody>
      </p:sp>
      <p:sp>
        <p:nvSpPr>
          <p:cNvPr id="232" name="Google Shape;232;p1"/>
          <p:cNvSpPr/>
          <p:nvPr/>
        </p:nvSpPr>
        <p:spPr>
          <a:xfrm>
            <a:off x="11862000" y="6467040"/>
            <a:ext cx="328680" cy="3639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Trebuchet MS"/>
                <a:ea typeface="Trebuchet MS"/>
                <a:cs typeface="Trebuchet MS"/>
                <a:sym typeface="Trebuchet MS"/>
              </a:rPr>
              <a:t>1</a:t>
            </a:r>
            <a:endParaRPr b="0" i="0" sz="1800" u="none" cap="none" strike="noStrike">
              <a:latin typeface="Arial"/>
              <a:ea typeface="Arial"/>
              <a:cs typeface="Arial"/>
              <a:sym typeface="Arial"/>
            </a:endParaRPr>
          </a:p>
        </p:txBody>
      </p:sp>
      <p:sp>
        <p:nvSpPr>
          <p:cNvPr id="233" name="Google Shape;233;p1"/>
          <p:cNvSpPr/>
          <p:nvPr/>
        </p:nvSpPr>
        <p:spPr>
          <a:xfrm>
            <a:off x="460075" y="1963775"/>
            <a:ext cx="6446700" cy="605700"/>
          </a:xfrm>
          <a:prstGeom prst="rect">
            <a:avLst/>
          </a:prstGeom>
          <a:noFill/>
          <a:ln>
            <a:noFill/>
          </a:ln>
        </p:spPr>
        <p:txBody>
          <a:bodyPr anchorCtr="0" anchor="b" bIns="45000" lIns="90000" spcFirstLastPara="1" rIns="90000" wrap="square" tIns="45000">
            <a:noAutofit/>
          </a:bodyPr>
          <a:lstStyle/>
          <a:p>
            <a:pPr indent="0" lvl="0" marL="0" marR="0" rtl="0" algn="l">
              <a:lnSpc>
                <a:spcPct val="90000"/>
              </a:lnSpc>
              <a:spcBef>
                <a:spcPts val="0"/>
              </a:spcBef>
              <a:spcAft>
                <a:spcPts val="0"/>
              </a:spcAft>
              <a:buNone/>
            </a:pPr>
            <a:r>
              <a:rPr lang="en-US" sz="1900">
                <a:solidFill>
                  <a:srgbClr val="FFAE3E"/>
                </a:solidFill>
                <a:latin typeface="Trebuchet MS"/>
                <a:ea typeface="Trebuchet MS"/>
                <a:cs typeface="Trebuchet MS"/>
                <a:sym typeface="Trebuchet MS"/>
              </a:rPr>
              <a:t>Presentation of Final Year Project:</a:t>
            </a:r>
            <a:endParaRPr i="0" sz="1900" u="none" cap="none" strike="noStrike">
              <a:solidFill>
                <a:srgbClr val="FFAE3E"/>
              </a:solidFill>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10"/>
          <p:cNvPicPr preferRelativeResize="0"/>
          <p:nvPr/>
        </p:nvPicPr>
        <p:blipFill rotWithShape="1">
          <a:blip r:embed="rId3">
            <a:alphaModFix/>
          </a:blip>
          <a:srcRect b="0" l="0" r="0" t="0"/>
          <a:stretch/>
        </p:blipFill>
        <p:spPr>
          <a:xfrm>
            <a:off x="640080" y="189360"/>
            <a:ext cx="4428720" cy="2461680"/>
          </a:xfrm>
          <a:prstGeom prst="rect">
            <a:avLst/>
          </a:prstGeom>
          <a:noFill/>
          <a:ln>
            <a:noFill/>
          </a:ln>
        </p:spPr>
      </p:pic>
      <p:sp>
        <p:nvSpPr>
          <p:cNvPr id="307" name="Google Shape;307;p10"/>
          <p:cNvSpPr/>
          <p:nvPr/>
        </p:nvSpPr>
        <p:spPr>
          <a:xfrm>
            <a:off x="453240" y="2709360"/>
            <a:ext cx="4464360" cy="39492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YOLO v3 Network Architecture</a:t>
            </a:r>
            <a:endParaRPr b="0" i="0" sz="2000" u="none" cap="none" strike="noStrike">
              <a:latin typeface="Arial"/>
              <a:ea typeface="Arial"/>
              <a:cs typeface="Arial"/>
              <a:sym typeface="Arial"/>
            </a:endParaRPr>
          </a:p>
        </p:txBody>
      </p:sp>
      <p:pic>
        <p:nvPicPr>
          <p:cNvPr id="308" name="Google Shape;308;p10"/>
          <p:cNvPicPr preferRelativeResize="0"/>
          <p:nvPr/>
        </p:nvPicPr>
        <p:blipFill rotWithShape="1">
          <a:blip r:embed="rId4">
            <a:alphaModFix/>
          </a:blip>
          <a:srcRect b="0" l="0" r="0" t="0"/>
          <a:stretch/>
        </p:blipFill>
        <p:spPr>
          <a:xfrm>
            <a:off x="5113440" y="3858120"/>
            <a:ext cx="6773040" cy="1988640"/>
          </a:xfrm>
          <a:prstGeom prst="rect">
            <a:avLst/>
          </a:prstGeom>
          <a:noFill/>
          <a:ln>
            <a:noFill/>
          </a:ln>
        </p:spPr>
      </p:pic>
      <p:sp>
        <p:nvSpPr>
          <p:cNvPr id="309" name="Google Shape;309;p10"/>
          <p:cNvSpPr/>
          <p:nvPr/>
        </p:nvSpPr>
        <p:spPr>
          <a:xfrm>
            <a:off x="5623560" y="5984640"/>
            <a:ext cx="5753160" cy="39492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YOLO v4 Network Architecture</a:t>
            </a:r>
            <a:endParaRPr b="0" i="0" sz="2000" u="none" cap="none" strike="noStrike">
              <a:latin typeface="Arial"/>
              <a:ea typeface="Arial"/>
              <a:cs typeface="Arial"/>
              <a:sym typeface="Arial"/>
            </a:endParaRPr>
          </a:p>
        </p:txBody>
      </p:sp>
      <p:sp>
        <p:nvSpPr>
          <p:cNvPr id="310" name="Google Shape;310;p10"/>
          <p:cNvSpPr/>
          <p:nvPr/>
        </p:nvSpPr>
        <p:spPr>
          <a:xfrm>
            <a:off x="5016960" y="485280"/>
            <a:ext cx="5593800" cy="262320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YOLO-V3 Architecture: Inspired by </a:t>
            </a:r>
            <a:r>
              <a:rPr b="1" i="0" lang="en-US" sz="2000" u="none" cap="none" strike="noStrike">
                <a:solidFill>
                  <a:srgbClr val="000000"/>
                </a:solidFill>
                <a:latin typeface="Times New Roman"/>
                <a:ea typeface="Times New Roman"/>
                <a:cs typeface="Times New Roman"/>
                <a:sym typeface="Times New Roman"/>
              </a:rPr>
              <a:t>ResNet</a:t>
            </a:r>
            <a:r>
              <a:rPr b="0" i="0" lang="en-US" sz="2000" u="none" cap="none" strike="noStrike">
                <a:solidFill>
                  <a:srgbClr val="000000"/>
                </a:solidFill>
                <a:latin typeface="Times New Roman"/>
                <a:ea typeface="Times New Roman"/>
                <a:cs typeface="Times New Roman"/>
                <a:sym typeface="Times New Roman"/>
              </a:rPr>
              <a:t> and FPN (Feature-Pyramid Network) architectures, YOLO-V3 feature extractor, called Darknet-53 (it has 52 convolutions) contains skip connections (like ResNet) and 3 prediction heads (like FPN) — each processing the image at a different spatial compression.</a:t>
            </a:r>
            <a:endParaRPr b="0" i="0" sz="2000" u="none" cap="none" strike="noStrike">
              <a:latin typeface="Arial"/>
              <a:ea typeface="Arial"/>
              <a:cs typeface="Arial"/>
              <a:sym typeface="Arial"/>
            </a:endParaRPr>
          </a:p>
        </p:txBody>
      </p:sp>
      <p:sp>
        <p:nvSpPr>
          <p:cNvPr id="311" name="Google Shape;311;p10"/>
          <p:cNvSpPr/>
          <p:nvPr/>
        </p:nvSpPr>
        <p:spPr>
          <a:xfrm>
            <a:off x="142560" y="3858120"/>
            <a:ext cx="4775040" cy="268596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YoloV4 is an important improvement of YoloV3, the implementation of a new architecture in the </a:t>
            </a:r>
            <a:r>
              <a:rPr b="1" i="0" lang="en-US" sz="2000" u="none" cap="none" strike="noStrike">
                <a:solidFill>
                  <a:srgbClr val="000000"/>
                </a:solidFill>
                <a:latin typeface="Times New Roman"/>
                <a:ea typeface="Times New Roman"/>
                <a:cs typeface="Times New Roman"/>
                <a:sym typeface="Times New Roman"/>
              </a:rPr>
              <a:t>Backbone</a:t>
            </a:r>
            <a:r>
              <a:rPr b="0" i="0" lang="en-US" sz="2000" u="none" cap="none" strike="noStrike">
                <a:solidFill>
                  <a:srgbClr val="000000"/>
                </a:solidFill>
                <a:latin typeface="Times New Roman"/>
                <a:ea typeface="Times New Roman"/>
                <a:cs typeface="Times New Roman"/>
                <a:sym typeface="Times New Roman"/>
              </a:rPr>
              <a:t> and the modifications in the </a:t>
            </a:r>
            <a:r>
              <a:rPr b="1" i="0" lang="en-US" sz="2000" u="none" cap="none" strike="noStrike">
                <a:solidFill>
                  <a:srgbClr val="000000"/>
                </a:solidFill>
                <a:latin typeface="Times New Roman"/>
                <a:ea typeface="Times New Roman"/>
                <a:cs typeface="Times New Roman"/>
                <a:sym typeface="Times New Roman"/>
              </a:rPr>
              <a:t>Neck</a:t>
            </a:r>
            <a:r>
              <a:rPr b="0" i="0" lang="en-US" sz="2000" u="none" cap="none" strike="noStrike">
                <a:solidFill>
                  <a:srgbClr val="000000"/>
                </a:solidFill>
                <a:latin typeface="Times New Roman"/>
                <a:ea typeface="Times New Roman"/>
                <a:cs typeface="Times New Roman"/>
                <a:sym typeface="Times New Roman"/>
              </a:rPr>
              <a:t> have improved the </a:t>
            </a:r>
            <a:r>
              <a:rPr b="1" i="0" lang="en-US" sz="2000" u="none" cap="none" strike="noStrike">
                <a:solidFill>
                  <a:srgbClr val="000000"/>
                </a:solidFill>
                <a:latin typeface="Times New Roman"/>
                <a:ea typeface="Times New Roman"/>
                <a:cs typeface="Times New Roman"/>
                <a:sym typeface="Times New Roman"/>
              </a:rPr>
              <a:t>mAP </a:t>
            </a:r>
            <a:r>
              <a:rPr b="0" i="0" lang="en-US" sz="2000" u="none" cap="none" strike="noStrike">
                <a:solidFill>
                  <a:srgbClr val="000000"/>
                </a:solidFill>
                <a:latin typeface="Times New Roman"/>
                <a:ea typeface="Times New Roman"/>
                <a:cs typeface="Times New Roman"/>
                <a:sym typeface="Times New Roman"/>
              </a:rPr>
              <a:t>(mean Average Precision) by </a:t>
            </a:r>
            <a:r>
              <a:rPr b="1" i="0" lang="en-US" sz="2000" u="none" cap="none" strike="noStrike">
                <a:solidFill>
                  <a:srgbClr val="000000"/>
                </a:solidFill>
                <a:latin typeface="Times New Roman"/>
                <a:ea typeface="Times New Roman"/>
                <a:cs typeface="Times New Roman"/>
                <a:sym typeface="Times New Roman"/>
              </a:rPr>
              <a:t>10%</a:t>
            </a:r>
            <a:r>
              <a:rPr b="0" i="0" lang="en-US" sz="2000" u="none" cap="none" strike="noStrike">
                <a:solidFill>
                  <a:srgbClr val="000000"/>
                </a:solidFill>
                <a:latin typeface="Times New Roman"/>
                <a:ea typeface="Times New Roman"/>
                <a:cs typeface="Times New Roman"/>
                <a:sym typeface="Times New Roman"/>
              </a:rPr>
              <a:t> and the number of </a:t>
            </a:r>
            <a:r>
              <a:rPr b="1" i="0" lang="en-US" sz="2000" u="none" cap="none" strike="noStrike">
                <a:solidFill>
                  <a:srgbClr val="000000"/>
                </a:solidFill>
                <a:latin typeface="Times New Roman"/>
                <a:ea typeface="Times New Roman"/>
                <a:cs typeface="Times New Roman"/>
                <a:sym typeface="Times New Roman"/>
              </a:rPr>
              <a:t>FPS </a:t>
            </a:r>
            <a:r>
              <a:rPr b="0" i="0" lang="en-US" sz="2000" u="none" cap="none" strike="noStrike">
                <a:solidFill>
                  <a:srgbClr val="000000"/>
                </a:solidFill>
                <a:latin typeface="Times New Roman"/>
                <a:ea typeface="Times New Roman"/>
                <a:cs typeface="Times New Roman"/>
                <a:sym typeface="Times New Roman"/>
              </a:rPr>
              <a:t>(Frames per Second) by </a:t>
            </a:r>
            <a:r>
              <a:rPr b="1" i="0" lang="en-US" sz="2000" u="none" cap="none" strike="noStrike">
                <a:solidFill>
                  <a:srgbClr val="000000"/>
                </a:solidFill>
                <a:latin typeface="Times New Roman"/>
                <a:ea typeface="Times New Roman"/>
                <a:cs typeface="Times New Roman"/>
                <a:sym typeface="Times New Roman"/>
              </a:rPr>
              <a:t>12%</a:t>
            </a:r>
            <a:r>
              <a:rPr b="0" i="0" lang="en-US" sz="2000" u="none" cap="none" strike="noStrike">
                <a:solidFill>
                  <a:srgbClr val="000000"/>
                </a:solidFill>
                <a:latin typeface="Times New Roman"/>
                <a:ea typeface="Times New Roman"/>
                <a:cs typeface="Times New Roman"/>
                <a:sym typeface="Times New Roman"/>
              </a:rPr>
              <a:t>. In addition, it has become easier to train this neural network on a single GPU.</a:t>
            </a:r>
            <a:endParaRPr b="0" i="0" sz="2000" u="none" cap="none" strike="noStrike">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1"/>
          <p:cNvSpPr/>
          <p:nvPr/>
        </p:nvSpPr>
        <p:spPr>
          <a:xfrm>
            <a:off x="1055775" y="819375"/>
            <a:ext cx="9612600" cy="1080000"/>
          </a:xfrm>
          <a:prstGeom prst="rect">
            <a:avLst/>
          </a:prstGeom>
          <a:noFill/>
          <a:ln>
            <a:noFill/>
          </a:ln>
        </p:spPr>
        <p:txBody>
          <a:bodyPr anchorCtr="0" anchor="ctr" bIns="45000" lIns="90000" spcFirstLastPara="1" rIns="90000" wrap="square" tIns="45000">
            <a:noAutofit/>
          </a:bodyPr>
          <a:lstStyle/>
          <a:p>
            <a:pPr indent="0" lvl="0" marL="0" marR="0" rtl="0" algn="ctr">
              <a:lnSpc>
                <a:spcPct val="90000"/>
              </a:lnSpc>
              <a:spcBef>
                <a:spcPts val="0"/>
              </a:spcBef>
              <a:spcAft>
                <a:spcPts val="0"/>
              </a:spcAft>
              <a:buNone/>
            </a:pPr>
            <a:r>
              <a:rPr lang="en-US" sz="3600">
                <a:latin typeface="Arial Black"/>
                <a:ea typeface="Arial Black"/>
                <a:cs typeface="Arial Black"/>
                <a:sym typeface="Arial Black"/>
              </a:rPr>
              <a:t>ALGORITHM COMPARISON</a:t>
            </a:r>
            <a:endParaRPr b="0" i="0" sz="3600" u="none" cap="none" strike="noStrike">
              <a:latin typeface="Arial"/>
              <a:ea typeface="Arial"/>
              <a:cs typeface="Arial"/>
              <a:sym typeface="Arial"/>
            </a:endParaRPr>
          </a:p>
        </p:txBody>
      </p:sp>
      <p:sp>
        <p:nvSpPr>
          <p:cNvPr id="317" name="Google Shape;317;p11"/>
          <p:cNvSpPr/>
          <p:nvPr/>
        </p:nvSpPr>
        <p:spPr>
          <a:xfrm>
            <a:off x="7146720" y="2336760"/>
            <a:ext cx="4620960" cy="413064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The speed and accuracy has been improved as the model has been worked on and developed further. </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Fast R-CNN was faster than R-CNN.</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Single Shot Detector was better than them both. </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It was found that by using the YOLO V.3 model multiple objects can be detected faster.</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YOLO V.4 has proven to be faster and much more accurate, with a higher frame rate, which aids in real time detection. </a:t>
            </a:r>
            <a:endParaRPr b="0" i="0" sz="1800" u="none" cap="none" strike="noStrike">
              <a:latin typeface="Arial"/>
              <a:ea typeface="Arial"/>
              <a:cs typeface="Arial"/>
              <a:sym typeface="Arial"/>
            </a:endParaRPr>
          </a:p>
        </p:txBody>
      </p:sp>
      <p:pic>
        <p:nvPicPr>
          <p:cNvPr id="318" name="Google Shape;318;p11"/>
          <p:cNvPicPr preferRelativeResize="0"/>
          <p:nvPr/>
        </p:nvPicPr>
        <p:blipFill rotWithShape="1">
          <a:blip r:embed="rId3">
            <a:alphaModFix/>
          </a:blip>
          <a:srcRect b="0" l="0" r="0" t="0"/>
          <a:stretch/>
        </p:blipFill>
        <p:spPr>
          <a:xfrm>
            <a:off x="680400" y="2197080"/>
            <a:ext cx="6201000" cy="44103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3"/>
          <p:cNvSpPr/>
          <p:nvPr/>
        </p:nvSpPr>
        <p:spPr>
          <a:xfrm>
            <a:off x="2090880" y="100584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ALGORITHM COMPARISON</a:t>
            </a:r>
            <a:endParaRPr b="0" i="0" sz="3600" u="none" cap="none" strike="noStrike">
              <a:latin typeface="Arial"/>
              <a:ea typeface="Arial"/>
              <a:cs typeface="Arial"/>
              <a:sym typeface="Arial"/>
            </a:endParaRPr>
          </a:p>
        </p:txBody>
      </p:sp>
      <p:pic>
        <p:nvPicPr>
          <p:cNvPr id="324" name="Google Shape;324;p13"/>
          <p:cNvPicPr preferRelativeResize="0"/>
          <p:nvPr/>
        </p:nvPicPr>
        <p:blipFill rotWithShape="1">
          <a:blip r:embed="rId3">
            <a:alphaModFix/>
          </a:blip>
          <a:srcRect b="48233" l="7630" r="54785" t="25876"/>
          <a:stretch/>
        </p:blipFill>
        <p:spPr>
          <a:xfrm>
            <a:off x="1868400" y="2576999"/>
            <a:ext cx="8455200" cy="3274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12"/>
          <p:cNvSpPr/>
          <p:nvPr/>
        </p:nvSpPr>
        <p:spPr>
          <a:xfrm>
            <a:off x="1463040" y="109728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OBJECT DETECTION USING YOLO</a:t>
            </a:r>
            <a:endParaRPr b="0" i="0" sz="3600" u="none" cap="none" strike="noStrike">
              <a:latin typeface="Arial"/>
              <a:ea typeface="Arial"/>
              <a:cs typeface="Arial"/>
              <a:sym typeface="Arial"/>
            </a:endParaRPr>
          </a:p>
        </p:txBody>
      </p:sp>
      <p:sp>
        <p:nvSpPr>
          <p:cNvPr id="330" name="Google Shape;330;p12"/>
          <p:cNvSpPr/>
          <p:nvPr/>
        </p:nvSpPr>
        <p:spPr>
          <a:xfrm>
            <a:off x="760320" y="2775600"/>
            <a:ext cx="4654080" cy="3479040"/>
          </a:xfrm>
          <a:prstGeom prst="rect">
            <a:avLst/>
          </a:prstGeom>
          <a:noFill/>
          <a:ln>
            <a:noFill/>
          </a:ln>
        </p:spPr>
        <p:txBody>
          <a:bodyPr anchorCtr="0" anchor="t" bIns="45000" lIns="90000" spcFirstLastPara="1" rIns="90000" wrap="square" tIns="45000">
            <a:normAutofit/>
          </a:bodyPr>
          <a:lstStyle/>
          <a:p>
            <a:pPr indent="-227520" lvl="0" marL="228600" marR="0" rtl="0" algn="l">
              <a:lnSpc>
                <a:spcPct val="90000"/>
              </a:lnSpc>
              <a:spcBef>
                <a:spcPts val="0"/>
              </a:spcBef>
              <a:spcAft>
                <a:spcPts val="0"/>
              </a:spcAft>
              <a:buClr>
                <a:srgbClr val="000000"/>
              </a:buClr>
              <a:buSzPts val="3200"/>
              <a:buFont typeface="Arial"/>
              <a:buChar char="•"/>
            </a:pPr>
            <a:r>
              <a:rPr b="0" i="0" lang="en-US" sz="3200" u="none" cap="none" strike="noStrike">
                <a:solidFill>
                  <a:srgbClr val="000000"/>
                </a:solidFill>
                <a:latin typeface="Times New Roman"/>
                <a:ea typeface="Times New Roman"/>
                <a:cs typeface="Times New Roman"/>
                <a:sym typeface="Times New Roman"/>
              </a:rPr>
              <a:t>Process the image and perform the ‘GetClasses’ function.</a:t>
            </a:r>
            <a:endParaRPr b="0" i="0" sz="3200" u="none" cap="none" strike="noStrike">
              <a:latin typeface="Arial"/>
              <a:ea typeface="Arial"/>
              <a:cs typeface="Arial"/>
              <a:sym typeface="Arial"/>
            </a:endParaRPr>
          </a:p>
          <a:p>
            <a:pPr indent="-227520" lvl="0" marL="228600" marR="0" rtl="0" algn="l">
              <a:lnSpc>
                <a:spcPct val="90000"/>
              </a:lnSpc>
              <a:spcBef>
                <a:spcPts val="1001"/>
              </a:spcBef>
              <a:spcAft>
                <a:spcPts val="0"/>
              </a:spcAft>
              <a:buClr>
                <a:srgbClr val="000000"/>
              </a:buClr>
              <a:buSzPts val="3200"/>
              <a:buFont typeface="Arial"/>
              <a:buChar char="•"/>
            </a:pPr>
            <a:r>
              <a:rPr b="0" i="0" lang="en-US" sz="3200" u="none" cap="none" strike="noStrike">
                <a:solidFill>
                  <a:srgbClr val="000000"/>
                </a:solidFill>
                <a:latin typeface="Times New Roman"/>
                <a:ea typeface="Times New Roman"/>
                <a:cs typeface="Times New Roman"/>
                <a:sym typeface="Times New Roman"/>
              </a:rPr>
              <a:t>Detecting the Object and drawing boxes.</a:t>
            </a:r>
            <a:endParaRPr b="0" i="0" sz="3200" u="none" cap="none" strike="noStrike">
              <a:latin typeface="Arial"/>
              <a:ea typeface="Arial"/>
              <a:cs typeface="Arial"/>
              <a:sym typeface="Arial"/>
            </a:endParaRPr>
          </a:p>
          <a:p>
            <a:pPr indent="-227520" lvl="0" marL="228600" marR="0" rtl="0" algn="l">
              <a:lnSpc>
                <a:spcPct val="90000"/>
              </a:lnSpc>
              <a:spcBef>
                <a:spcPts val="1001"/>
              </a:spcBef>
              <a:spcAft>
                <a:spcPts val="0"/>
              </a:spcAft>
              <a:buClr>
                <a:srgbClr val="000000"/>
              </a:buClr>
              <a:buSzPts val="3200"/>
              <a:buFont typeface="Arial"/>
              <a:buChar char="•"/>
            </a:pPr>
            <a:r>
              <a:rPr b="0" i="0" lang="en-US" sz="3200" u="none" cap="none" strike="noStrike">
                <a:solidFill>
                  <a:srgbClr val="000000"/>
                </a:solidFill>
                <a:latin typeface="Times New Roman"/>
                <a:ea typeface="Times New Roman"/>
                <a:cs typeface="Times New Roman"/>
                <a:sym typeface="Times New Roman"/>
              </a:rPr>
              <a:t>Count of Objects.</a:t>
            </a:r>
            <a:endParaRPr b="0" i="0" sz="3200" u="none" cap="none" strike="noStrike">
              <a:latin typeface="Arial"/>
              <a:ea typeface="Arial"/>
              <a:cs typeface="Arial"/>
              <a:sym typeface="Arial"/>
            </a:endParaRPr>
          </a:p>
        </p:txBody>
      </p:sp>
      <p:pic>
        <p:nvPicPr>
          <p:cNvPr id="331" name="Google Shape;331;p12"/>
          <p:cNvPicPr preferRelativeResize="0"/>
          <p:nvPr/>
        </p:nvPicPr>
        <p:blipFill rotWithShape="1">
          <a:blip r:embed="rId3">
            <a:alphaModFix/>
          </a:blip>
          <a:srcRect b="0" l="0" r="0" t="0"/>
          <a:stretch/>
        </p:blipFill>
        <p:spPr>
          <a:xfrm>
            <a:off x="5843874" y="2424173"/>
            <a:ext cx="5829477" cy="2914326"/>
          </a:xfrm>
          <a:prstGeom prst="rect">
            <a:avLst/>
          </a:prstGeom>
          <a:noFill/>
          <a:ln>
            <a:noFill/>
          </a:ln>
        </p:spPr>
      </p:pic>
      <p:sp>
        <p:nvSpPr>
          <p:cNvPr id="332" name="Google Shape;332;p12"/>
          <p:cNvSpPr/>
          <p:nvPr/>
        </p:nvSpPr>
        <p:spPr>
          <a:xfrm>
            <a:off x="6586560" y="5585400"/>
            <a:ext cx="4344120" cy="39492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Object detection and Classification</a:t>
            </a:r>
            <a:endParaRPr b="0" i="0" sz="2000" u="none" cap="none" strike="noStrike">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6"/>
          <p:cNvSpPr/>
          <p:nvPr/>
        </p:nvSpPr>
        <p:spPr>
          <a:xfrm>
            <a:off x="2898695" y="852010"/>
            <a:ext cx="961260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RESULT ANALYSIS</a:t>
            </a:r>
            <a:endParaRPr b="0" i="0" sz="3600" u="none" cap="none" strike="noStrike">
              <a:latin typeface="Arial"/>
              <a:ea typeface="Arial"/>
              <a:cs typeface="Arial"/>
              <a:sym typeface="Arial"/>
            </a:endParaRPr>
          </a:p>
        </p:txBody>
      </p:sp>
      <p:sp>
        <p:nvSpPr>
          <p:cNvPr id="338" name="Google Shape;338;p6"/>
          <p:cNvSpPr/>
          <p:nvPr/>
        </p:nvSpPr>
        <p:spPr>
          <a:xfrm>
            <a:off x="680400" y="2336760"/>
            <a:ext cx="9858240" cy="3961080"/>
          </a:xfrm>
          <a:prstGeom prst="rect">
            <a:avLst/>
          </a:prstGeom>
          <a:noFill/>
          <a:ln>
            <a:noFill/>
          </a:ln>
        </p:spPr>
        <p:txBody>
          <a:bodyPr anchorCtr="0" anchor="t" bIns="45000" lIns="90000" spcFirstLastPara="1" rIns="90000" wrap="square" tIns="45000">
            <a:normAutofit/>
          </a:bodyPr>
          <a:lstStyle/>
          <a:p>
            <a:pPr indent="-227520" lvl="0" marL="228600" marR="0" rtl="0" algn="just">
              <a:lnSpc>
                <a:spcPct val="90000"/>
              </a:lnSpc>
              <a:spcBef>
                <a:spcPts val="0"/>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Automation can help reduce the number of crashes on our roads. </a:t>
            </a:r>
            <a:endParaRPr b="0" i="0" sz="24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Higher levels of autonomy have the potential to reduce risky and dangerous driver behaviors. </a:t>
            </a:r>
            <a:endParaRPr b="0" i="0" sz="24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Real time traffic </a:t>
            </a:r>
            <a:r>
              <a:rPr lang="en-US" sz="2400">
                <a:latin typeface="Times New Roman"/>
                <a:ea typeface="Times New Roman"/>
                <a:cs typeface="Times New Roman"/>
                <a:sym typeface="Times New Roman"/>
              </a:rPr>
              <a:t>lane</a:t>
            </a:r>
            <a:r>
              <a:rPr b="0" i="0" lang="en-US" sz="2400" u="none" cap="none" strike="noStrike">
                <a:solidFill>
                  <a:srgbClr val="000000"/>
                </a:solidFill>
                <a:latin typeface="Times New Roman"/>
                <a:ea typeface="Times New Roman"/>
                <a:cs typeface="Times New Roman"/>
                <a:sym typeface="Times New Roman"/>
              </a:rPr>
              <a:t> detection </a:t>
            </a:r>
            <a:r>
              <a:rPr lang="en-US" sz="2400">
                <a:latin typeface="Times New Roman"/>
                <a:ea typeface="Times New Roman"/>
                <a:cs typeface="Times New Roman"/>
                <a:sym typeface="Times New Roman"/>
              </a:rPr>
              <a:t>has been</a:t>
            </a:r>
            <a:r>
              <a:rPr b="0" i="0" lang="en-US" sz="2400" u="none" cap="none" strike="noStrike">
                <a:solidFill>
                  <a:srgbClr val="000000"/>
                </a:solidFill>
                <a:latin typeface="Times New Roman"/>
                <a:ea typeface="Times New Roman"/>
                <a:cs typeface="Times New Roman"/>
                <a:sym typeface="Times New Roman"/>
              </a:rPr>
              <a:t> implemented using deep learning.</a:t>
            </a:r>
            <a:endParaRPr b="0" i="0" sz="24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By using </a:t>
            </a:r>
            <a:r>
              <a:rPr lang="en-US" sz="2400">
                <a:latin typeface="Times New Roman"/>
                <a:ea typeface="Times New Roman"/>
                <a:cs typeface="Times New Roman"/>
                <a:sym typeface="Times New Roman"/>
              </a:rPr>
              <a:t>the </a:t>
            </a:r>
            <a:r>
              <a:rPr b="0" i="0" lang="en-US" sz="2400" u="none" cap="none" strike="noStrike">
                <a:solidFill>
                  <a:srgbClr val="000000"/>
                </a:solidFill>
                <a:latin typeface="Times New Roman"/>
                <a:ea typeface="Times New Roman"/>
                <a:cs typeface="Times New Roman"/>
                <a:sym typeface="Times New Roman"/>
              </a:rPr>
              <a:t>YOLO model as well as the Resnet model together, we were able to obtain a higher accuracy but with a larger delay. </a:t>
            </a:r>
            <a:endParaRPr b="0" i="0" sz="24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We use YOLO V.4 as the object detection algorithm for our project, which is fast as well as gives us a higher accuracy. </a:t>
            </a:r>
            <a:endParaRPr b="0" i="0" sz="2400" u="none" cap="none" strike="noStrike">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5"/>
          <p:cNvSpPr/>
          <p:nvPr/>
        </p:nvSpPr>
        <p:spPr>
          <a:xfrm>
            <a:off x="1620035" y="781340"/>
            <a:ext cx="961260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lang="en-US" sz="3600">
                <a:latin typeface="Arial Black"/>
                <a:ea typeface="Arial Black"/>
                <a:cs typeface="Arial Black"/>
                <a:sym typeface="Arial Black"/>
              </a:rPr>
              <a:t>IMITATION LEARNING ON UNITY</a:t>
            </a:r>
            <a:endParaRPr b="0" i="0" sz="3600" u="none" cap="none" strike="noStrike">
              <a:latin typeface="Arial"/>
              <a:ea typeface="Arial"/>
              <a:cs typeface="Arial"/>
              <a:sym typeface="Arial"/>
            </a:endParaRPr>
          </a:p>
        </p:txBody>
      </p:sp>
      <p:sp>
        <p:nvSpPr>
          <p:cNvPr id="344" name="Google Shape;344;p15"/>
          <p:cNvSpPr/>
          <p:nvPr/>
        </p:nvSpPr>
        <p:spPr>
          <a:xfrm>
            <a:off x="402840" y="2336760"/>
            <a:ext cx="4964100" cy="426600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Output to be generated is known, given a specific input. Data experience is collected, from which we derive examples of input-output relation. Network will be trained on this dataset. This is called </a:t>
            </a:r>
            <a:r>
              <a:rPr b="1" i="0" lang="en-US" sz="2200" u="none" cap="none" strike="noStrike">
                <a:solidFill>
                  <a:srgbClr val="000000"/>
                </a:solidFill>
                <a:latin typeface="Times New Roman"/>
                <a:ea typeface="Times New Roman"/>
                <a:cs typeface="Times New Roman"/>
                <a:sym typeface="Times New Roman"/>
              </a:rPr>
              <a:t>supervised learning. </a:t>
            </a:r>
            <a:endParaRPr b="0" i="0" sz="22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We will be providing examples of input observations and output actions. Here, the car is the student, and we will train its neural network to learn from the examples we provide. This is known as </a:t>
            </a:r>
            <a:r>
              <a:rPr b="1" i="0" lang="en-US" sz="2200" u="none" cap="none" strike="noStrike">
                <a:solidFill>
                  <a:srgbClr val="000000"/>
                </a:solidFill>
                <a:latin typeface="Times New Roman"/>
                <a:ea typeface="Times New Roman"/>
                <a:cs typeface="Times New Roman"/>
                <a:sym typeface="Times New Roman"/>
              </a:rPr>
              <a:t>behavioral cloning</a:t>
            </a:r>
            <a:r>
              <a:rPr b="0" i="0" lang="en-US" sz="2200" u="none" cap="none" strike="noStrike">
                <a:solidFill>
                  <a:srgbClr val="000000"/>
                </a:solidFill>
                <a:latin typeface="Times New Roman"/>
                <a:ea typeface="Times New Roman"/>
                <a:cs typeface="Times New Roman"/>
                <a:sym typeface="Times New Roman"/>
              </a:rPr>
              <a:t>.</a:t>
            </a:r>
            <a:endParaRPr b="0" i="0" sz="2200" u="none" cap="none" strike="noStrike">
              <a:latin typeface="Arial"/>
              <a:ea typeface="Arial"/>
              <a:cs typeface="Arial"/>
              <a:sym typeface="Arial"/>
            </a:endParaRPr>
          </a:p>
          <a:p>
            <a:pPr indent="0" lvl="0" marL="0" marR="0" rtl="0" algn="just">
              <a:lnSpc>
                <a:spcPct val="90000"/>
              </a:lnSpc>
              <a:spcBef>
                <a:spcPts val="1001"/>
              </a:spcBef>
              <a:spcAft>
                <a:spcPts val="0"/>
              </a:spcAft>
              <a:buNone/>
            </a:pPr>
            <a:r>
              <a:t/>
            </a:r>
            <a:endParaRPr b="0" i="0" sz="2200" u="none" cap="none" strike="noStrike">
              <a:latin typeface="Arial"/>
              <a:ea typeface="Arial"/>
              <a:cs typeface="Arial"/>
              <a:sym typeface="Arial"/>
            </a:endParaRPr>
          </a:p>
        </p:txBody>
      </p:sp>
      <p:pic>
        <p:nvPicPr>
          <p:cNvPr id="345" name="Google Shape;345;p15"/>
          <p:cNvPicPr preferRelativeResize="0"/>
          <p:nvPr/>
        </p:nvPicPr>
        <p:blipFill rotWithShape="1">
          <a:blip r:embed="rId3">
            <a:alphaModFix/>
          </a:blip>
          <a:srcRect b="0" l="0" r="0" t="0"/>
          <a:stretch/>
        </p:blipFill>
        <p:spPr>
          <a:xfrm>
            <a:off x="5601240" y="2235240"/>
            <a:ext cx="4141079" cy="2386440"/>
          </a:xfrm>
          <a:prstGeom prst="rect">
            <a:avLst/>
          </a:prstGeom>
          <a:noFill/>
          <a:ln>
            <a:noFill/>
          </a:ln>
        </p:spPr>
      </p:pic>
      <p:pic>
        <p:nvPicPr>
          <p:cNvPr id="346" name="Google Shape;346;p15"/>
          <p:cNvPicPr preferRelativeResize="0"/>
          <p:nvPr/>
        </p:nvPicPr>
        <p:blipFill rotWithShape="1">
          <a:blip r:embed="rId4">
            <a:alphaModFix/>
          </a:blip>
          <a:srcRect b="0" l="0" r="0" t="0"/>
          <a:stretch/>
        </p:blipFill>
        <p:spPr>
          <a:xfrm>
            <a:off x="8489880" y="4788720"/>
            <a:ext cx="3020761" cy="1814401"/>
          </a:xfrm>
          <a:prstGeom prst="rect">
            <a:avLst/>
          </a:prstGeom>
          <a:noFill/>
          <a:ln>
            <a:noFill/>
          </a:ln>
        </p:spPr>
      </p:pic>
      <p:sp>
        <p:nvSpPr>
          <p:cNvPr id="347" name="Google Shape;347;p15"/>
          <p:cNvSpPr/>
          <p:nvPr/>
        </p:nvSpPr>
        <p:spPr>
          <a:xfrm>
            <a:off x="9743400" y="2767320"/>
            <a:ext cx="2044800" cy="13098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Manual and Autonomous modes on Unity engine model</a:t>
            </a:r>
            <a:endParaRPr b="0" i="0" sz="2000" u="none" cap="none" strike="noStrike">
              <a:latin typeface="Arial"/>
              <a:ea typeface="Arial"/>
              <a:cs typeface="Arial"/>
              <a:sym typeface="Arial"/>
            </a:endParaRPr>
          </a:p>
        </p:txBody>
      </p:sp>
      <p:sp>
        <p:nvSpPr>
          <p:cNvPr id="348" name="Google Shape;348;p15"/>
          <p:cNvSpPr/>
          <p:nvPr/>
        </p:nvSpPr>
        <p:spPr>
          <a:xfrm>
            <a:off x="6192720" y="5342400"/>
            <a:ext cx="2044800" cy="10047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Front view of the track we have built</a:t>
            </a:r>
            <a:endParaRPr b="0" i="0" sz="2000" u="none" cap="none" strike="noStrike">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16"/>
          <p:cNvSpPr/>
          <p:nvPr/>
        </p:nvSpPr>
        <p:spPr>
          <a:xfrm>
            <a:off x="251745" y="870482"/>
            <a:ext cx="9888900" cy="5117100"/>
          </a:xfrm>
          <a:prstGeom prst="rect">
            <a:avLst/>
          </a:prstGeom>
          <a:noFill/>
          <a:ln>
            <a:noFill/>
          </a:ln>
        </p:spPr>
        <p:txBody>
          <a:bodyPr anchorCtr="0" anchor="t" bIns="45000" lIns="90000" spcFirstLastPara="1" rIns="90000" wrap="square" tIns="45000">
            <a:spAutoFit/>
          </a:bodyPr>
          <a:lstStyle/>
          <a:p>
            <a:pPr indent="-342000" lvl="0" marL="343080" marR="0" rtl="0" algn="just">
              <a:lnSpc>
                <a:spcPct val="100000"/>
              </a:lnSpc>
              <a:spcBef>
                <a:spcPts val="0"/>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In the CarAgent Script, we need to link the brain that’s controlling the car is the Teacher brain during training). We also need to link the camera as an input to the NN (which is the front camera of the car). </a:t>
            </a:r>
            <a:endParaRPr b="0" i="0" sz="2200" u="none" cap="none" strike="noStrike">
              <a:latin typeface="Arial"/>
              <a:ea typeface="Arial"/>
              <a:cs typeface="Arial"/>
              <a:sym typeface="Arial"/>
            </a:endParaRPr>
          </a:p>
          <a:p>
            <a:pPr indent="0" lvl="0" marL="0" marR="0" rtl="0" algn="just">
              <a:lnSpc>
                <a:spcPct val="100000"/>
              </a:lnSpc>
              <a:spcBef>
                <a:spcPts val="0"/>
              </a:spcBef>
              <a:spcAft>
                <a:spcPts val="0"/>
              </a:spcAft>
              <a:buNone/>
            </a:pPr>
            <a:r>
              <a:t/>
            </a:r>
            <a:endParaRPr b="0" i="0" sz="2200" u="none" cap="none" strike="noStrike">
              <a:latin typeface="Arial"/>
              <a:ea typeface="Arial"/>
              <a:cs typeface="Arial"/>
              <a:sym typeface="Arial"/>
            </a:endParaRPr>
          </a:p>
          <a:p>
            <a:pPr indent="-342000" lvl="0" marL="343080" marR="0" rtl="0" algn="just">
              <a:lnSpc>
                <a:spcPct val="100000"/>
              </a:lnSpc>
              <a:spcBef>
                <a:spcPts val="0"/>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Unity ML toolkit comes with many </a:t>
            </a:r>
            <a:r>
              <a:rPr lang="en-US" sz="2200">
                <a:latin typeface="Times New Roman"/>
                <a:ea typeface="Times New Roman"/>
                <a:cs typeface="Times New Roman"/>
                <a:sym typeface="Times New Roman"/>
              </a:rPr>
              <a:t>predefined</a:t>
            </a:r>
            <a:r>
              <a:rPr b="0" i="0" lang="en-US" sz="2200" u="none" cap="none" strike="noStrike">
                <a:solidFill>
                  <a:srgbClr val="000000"/>
                </a:solidFill>
                <a:latin typeface="Times New Roman"/>
                <a:ea typeface="Times New Roman"/>
                <a:cs typeface="Times New Roman"/>
                <a:sym typeface="Times New Roman"/>
              </a:rPr>
              <a:t> configurations; we need to set the name for the brain to be followed, which is the Teacher brain, and the learning brain is set as the Student brain. </a:t>
            </a:r>
            <a:endParaRPr b="0" i="0" sz="2200" u="none" cap="none" strike="noStrike">
              <a:latin typeface="Arial"/>
              <a:ea typeface="Arial"/>
              <a:cs typeface="Arial"/>
              <a:sym typeface="Arial"/>
            </a:endParaRPr>
          </a:p>
          <a:p>
            <a:pPr indent="0" lvl="0" marL="0" marR="0" rtl="0" algn="just">
              <a:lnSpc>
                <a:spcPct val="100000"/>
              </a:lnSpc>
              <a:spcBef>
                <a:spcPts val="0"/>
              </a:spcBef>
              <a:spcAft>
                <a:spcPts val="0"/>
              </a:spcAft>
              <a:buNone/>
            </a:pPr>
            <a:r>
              <a:t/>
            </a:r>
            <a:endParaRPr b="0" i="0" sz="2200" u="none" cap="none" strike="noStrike">
              <a:latin typeface="Arial"/>
              <a:ea typeface="Arial"/>
              <a:cs typeface="Arial"/>
              <a:sym typeface="Arial"/>
            </a:endParaRPr>
          </a:p>
          <a:p>
            <a:pPr indent="-342000" lvl="0" marL="343080" marR="0" rtl="0" algn="just">
              <a:lnSpc>
                <a:spcPct val="100000"/>
              </a:lnSpc>
              <a:spcBef>
                <a:spcPts val="0"/>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We now need to drive the car around the track for a few laps, and let the student learn our driving techniques. The Student brain will only be as good as the Teacher brain’s training. </a:t>
            </a:r>
            <a:endParaRPr b="0" i="0" sz="2200" u="none" cap="none" strike="noStrike">
              <a:latin typeface="Arial"/>
              <a:ea typeface="Arial"/>
              <a:cs typeface="Arial"/>
              <a:sym typeface="Arial"/>
            </a:endParaRPr>
          </a:p>
          <a:p>
            <a:pPr indent="0" lvl="0" marL="0" marR="0" rtl="0" algn="just">
              <a:lnSpc>
                <a:spcPct val="100000"/>
              </a:lnSpc>
              <a:spcBef>
                <a:spcPts val="0"/>
              </a:spcBef>
              <a:spcAft>
                <a:spcPts val="0"/>
              </a:spcAft>
              <a:buNone/>
            </a:pPr>
            <a:r>
              <a:t/>
            </a:r>
            <a:endParaRPr b="0" i="0" sz="2200" u="none" cap="none" strike="noStrike">
              <a:latin typeface="Arial"/>
              <a:ea typeface="Arial"/>
              <a:cs typeface="Arial"/>
              <a:sym typeface="Arial"/>
            </a:endParaRPr>
          </a:p>
          <a:p>
            <a:pPr indent="-342000" lvl="0" marL="343080" marR="0" rtl="0" algn="just">
              <a:lnSpc>
                <a:spcPct val="100000"/>
              </a:lnSpc>
              <a:spcBef>
                <a:spcPts val="0"/>
              </a:spcBef>
              <a:spcAft>
                <a:spcPts val="0"/>
              </a:spcAft>
              <a:buClr>
                <a:srgbClr val="000000"/>
              </a:buClr>
              <a:buSzPts val="2200"/>
              <a:buFont typeface="Arial"/>
              <a:buChar char="•"/>
            </a:pPr>
            <a:r>
              <a:rPr b="0" i="0" lang="en-US" sz="2200" u="none" cap="none" strike="noStrike">
                <a:solidFill>
                  <a:srgbClr val="000000"/>
                </a:solidFill>
                <a:latin typeface="Times New Roman"/>
                <a:ea typeface="Times New Roman"/>
                <a:cs typeface="Times New Roman"/>
                <a:sym typeface="Times New Roman"/>
              </a:rPr>
              <a:t>We are using the Student brain network for prediction, not for learning. Student brain type is set to ‘internal’, which means it reads observations, and automatically generates actions. </a:t>
            </a:r>
            <a:endParaRPr b="0" i="0" sz="2200" u="none" cap="none" strike="noStrike">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7"/>
          <p:cNvSpPr/>
          <p:nvPr/>
        </p:nvSpPr>
        <p:spPr>
          <a:xfrm>
            <a:off x="3279600" y="93096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CONCLUSION</a:t>
            </a:r>
            <a:endParaRPr b="0" i="0" sz="3600" u="none" cap="none" strike="noStrike">
              <a:latin typeface="Arial"/>
              <a:ea typeface="Arial"/>
              <a:cs typeface="Arial"/>
              <a:sym typeface="Arial"/>
            </a:endParaRPr>
          </a:p>
        </p:txBody>
      </p:sp>
      <p:sp>
        <p:nvSpPr>
          <p:cNvPr id="359" name="Google Shape;359;p17"/>
          <p:cNvSpPr/>
          <p:nvPr/>
        </p:nvSpPr>
        <p:spPr>
          <a:xfrm>
            <a:off x="680400" y="2336760"/>
            <a:ext cx="10647000" cy="4249080"/>
          </a:xfrm>
          <a:prstGeom prst="rect">
            <a:avLst/>
          </a:prstGeom>
          <a:noFill/>
          <a:ln>
            <a:noFill/>
          </a:ln>
        </p:spPr>
        <p:txBody>
          <a:bodyPr anchorCtr="0" anchor="t" bIns="45000" lIns="90000" spcFirstLastPara="1" rIns="90000" wrap="square" tIns="45000">
            <a:normAutofit/>
          </a:bodyPr>
          <a:lstStyle/>
          <a:p>
            <a:pPr indent="-227520" lvl="0" marL="228600" marR="0" rtl="0" algn="just">
              <a:lnSpc>
                <a:spcPct val="90000"/>
              </a:lnSpc>
              <a:spcBef>
                <a:spcPts val="0"/>
              </a:spcBef>
              <a:spcAft>
                <a:spcPts val="0"/>
              </a:spcAft>
              <a:buClr>
                <a:srgbClr val="000000"/>
              </a:buClr>
              <a:buSzPts val="2100"/>
              <a:buFont typeface="Arial"/>
              <a:buChar char="•"/>
            </a:pPr>
            <a:r>
              <a:rPr b="0" i="0" lang="en-US" sz="2100" u="none" cap="none" strike="noStrike">
                <a:solidFill>
                  <a:srgbClr val="000000"/>
                </a:solidFill>
                <a:latin typeface="Times New Roman"/>
                <a:ea typeface="Times New Roman"/>
                <a:cs typeface="Times New Roman"/>
                <a:sym typeface="Times New Roman"/>
              </a:rPr>
              <a:t>We have been able to implement a lane identification and steering output mechanism which gives us the steering angles to maintain a car right in between the lanes. </a:t>
            </a:r>
            <a:endParaRPr b="0" i="0" sz="21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100"/>
              <a:buFont typeface="Arial"/>
              <a:buChar char="•"/>
            </a:pPr>
            <a:r>
              <a:rPr b="0" i="0" lang="en-US" sz="2100" u="none" cap="none" strike="noStrike">
                <a:solidFill>
                  <a:srgbClr val="000000"/>
                </a:solidFill>
                <a:latin typeface="Times New Roman"/>
                <a:ea typeface="Times New Roman"/>
                <a:cs typeface="Times New Roman"/>
                <a:sym typeface="Times New Roman"/>
              </a:rPr>
              <a:t>The object detection algorithm YOLOv4 has been able to run smoothly to identify multiple objects and identify their coordinates from the video feed. </a:t>
            </a:r>
            <a:endParaRPr b="0" i="0" sz="21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100"/>
              <a:buFont typeface="Arial"/>
              <a:buChar char="•"/>
            </a:pPr>
            <a:r>
              <a:rPr b="0" i="0" lang="en-US" sz="2100" u="none" cap="none" strike="noStrike">
                <a:solidFill>
                  <a:srgbClr val="000000"/>
                </a:solidFill>
                <a:latin typeface="Times New Roman"/>
                <a:ea typeface="Times New Roman"/>
                <a:cs typeface="Times New Roman"/>
                <a:sym typeface="Times New Roman"/>
              </a:rPr>
              <a:t>The behavioral cloning model in unity has been tested, but its performance has to be evaluated </a:t>
            </a:r>
            <a:r>
              <a:rPr lang="en-US" sz="2100">
                <a:latin typeface="Times New Roman"/>
                <a:ea typeface="Times New Roman"/>
                <a:cs typeface="Times New Roman"/>
                <a:sym typeface="Times New Roman"/>
              </a:rPr>
              <a:t>in scenarios </a:t>
            </a:r>
            <a:r>
              <a:rPr b="0" i="0" lang="en-US" sz="2100" u="none" cap="none" strike="noStrike">
                <a:solidFill>
                  <a:srgbClr val="000000"/>
                </a:solidFill>
                <a:latin typeface="Times New Roman"/>
                <a:ea typeface="Times New Roman"/>
                <a:cs typeface="Times New Roman"/>
                <a:sym typeface="Times New Roman"/>
              </a:rPr>
              <a:t>with obstacles and random objects</a:t>
            </a:r>
            <a:r>
              <a:rPr lang="en-US" sz="2100">
                <a:latin typeface="Times New Roman"/>
                <a:ea typeface="Times New Roman"/>
                <a:cs typeface="Times New Roman"/>
                <a:sym typeface="Times New Roman"/>
              </a:rPr>
              <a:t>,</a:t>
            </a:r>
            <a:r>
              <a:rPr b="0" i="0" lang="en-US" sz="2100" u="none" cap="none" strike="noStrike">
                <a:solidFill>
                  <a:srgbClr val="000000"/>
                </a:solidFill>
                <a:latin typeface="Times New Roman"/>
                <a:ea typeface="Times New Roman"/>
                <a:cs typeface="Times New Roman"/>
                <a:sym typeface="Times New Roman"/>
              </a:rPr>
              <a:t> not just under clinical conditions </a:t>
            </a:r>
            <a:endParaRPr b="0" i="0" sz="2100" u="none" cap="none" strike="noStrike">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18"/>
          <p:cNvSpPr/>
          <p:nvPr/>
        </p:nvSpPr>
        <p:spPr>
          <a:xfrm>
            <a:off x="2456640" y="87768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FUTURE SCOPE</a:t>
            </a:r>
            <a:endParaRPr b="0" i="0" sz="3600" u="none" cap="none" strike="noStrike">
              <a:latin typeface="Arial"/>
              <a:ea typeface="Arial"/>
              <a:cs typeface="Arial"/>
              <a:sym typeface="Arial"/>
            </a:endParaRPr>
          </a:p>
        </p:txBody>
      </p:sp>
      <p:sp>
        <p:nvSpPr>
          <p:cNvPr id="365" name="Google Shape;365;p18"/>
          <p:cNvSpPr/>
          <p:nvPr/>
        </p:nvSpPr>
        <p:spPr>
          <a:xfrm>
            <a:off x="560145" y="2158560"/>
            <a:ext cx="10901100" cy="4249200"/>
          </a:xfrm>
          <a:prstGeom prst="rect">
            <a:avLst/>
          </a:prstGeom>
          <a:noFill/>
          <a:ln>
            <a:noFill/>
          </a:ln>
        </p:spPr>
        <p:txBody>
          <a:bodyPr anchorCtr="0" anchor="t" bIns="45000" lIns="90000" spcFirstLastPara="1" rIns="90000" wrap="square" tIns="45000">
            <a:normAutofit/>
          </a:bodyPr>
          <a:lstStyle/>
          <a:p>
            <a:pPr indent="0" lvl="0" marL="0" marR="0" rtl="0" algn="just">
              <a:lnSpc>
                <a:spcPct val="90000"/>
              </a:lnSpc>
              <a:spcBef>
                <a:spcPts val="0"/>
              </a:spcBef>
              <a:spcAft>
                <a:spcPts val="0"/>
              </a:spcAft>
              <a:buNone/>
            </a:pPr>
            <a:r>
              <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The future steps in this endeavor will be to implement this model in a simulated environment and test the model in multiple challenging circumstances, different environments </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The interaction between the python code which is already implemented and the Unity software has been a challenge we are trying to overcome. The socket.io software package is a possible solution which is being implemented. </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Ability to be able to maneuver around obstacles which can be achieved by using behavioral modeling </a:t>
            </a:r>
            <a:endParaRPr b="0" i="0" sz="2000" u="none" cap="none" strike="noStrike">
              <a:latin typeface="Arial"/>
              <a:ea typeface="Arial"/>
              <a:cs typeface="Arial"/>
              <a:sym typeface="Arial"/>
            </a:endParaRPr>
          </a:p>
          <a:p>
            <a:pPr indent="0" lvl="0" marL="0" marR="0" rtl="0" algn="just">
              <a:lnSpc>
                <a:spcPct val="90000"/>
              </a:lnSpc>
              <a:spcBef>
                <a:spcPts val="1001"/>
              </a:spcBef>
              <a:spcAft>
                <a:spcPts val="0"/>
              </a:spcAft>
              <a:buNone/>
            </a:pPr>
            <a:r>
              <a:t/>
            </a:r>
            <a:endParaRPr b="0" i="0" sz="2000" u="none" cap="none" strike="noStrike">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19"/>
          <p:cNvSpPr/>
          <p:nvPr/>
        </p:nvSpPr>
        <p:spPr>
          <a:xfrm>
            <a:off x="3188160" y="83952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REFERENCES</a:t>
            </a:r>
            <a:endParaRPr b="0" i="0" sz="3600" u="none" cap="none" strike="noStrike">
              <a:latin typeface="Arial"/>
              <a:ea typeface="Arial"/>
              <a:cs typeface="Arial"/>
              <a:sym typeface="Arial"/>
            </a:endParaRPr>
          </a:p>
        </p:txBody>
      </p:sp>
      <p:sp>
        <p:nvSpPr>
          <p:cNvPr id="371" name="Google Shape;371;p19"/>
          <p:cNvSpPr/>
          <p:nvPr/>
        </p:nvSpPr>
        <p:spPr>
          <a:xfrm>
            <a:off x="257575" y="2336750"/>
            <a:ext cx="11493300" cy="4249200"/>
          </a:xfrm>
          <a:prstGeom prst="rect">
            <a:avLst/>
          </a:prstGeom>
          <a:noFill/>
          <a:ln>
            <a:noFill/>
          </a:ln>
        </p:spPr>
        <p:txBody>
          <a:bodyPr anchorCtr="0" anchor="t" bIns="45000" lIns="90000" spcFirstLastPara="1" rIns="90000" wrap="square" tIns="45000">
            <a:normAutofit/>
          </a:bodyPr>
          <a:lstStyle/>
          <a:p>
            <a:pPr indent="-246570" lvl="0" marL="228600" marR="0" rtl="0" algn="just">
              <a:lnSpc>
                <a:spcPct val="115000"/>
              </a:lnSpc>
              <a:spcBef>
                <a:spcPts val="0"/>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Real-Time Lane Detection and Tracking for Advanced Driver Assistance Systems. Hazrat Bilal1, Baoqun Yin1, Jawad Khan2, Luyang Wang1, Jing Zhang1, and Aakash Kumar Proceedings of the 38th Chinese Control Conference, July 27-30, 2019, Guangzhou, China.</a:t>
            </a:r>
            <a:endParaRPr b="0" i="0" sz="1506" u="none" cap="none" strike="noStrike">
              <a:latin typeface="Arial"/>
              <a:ea typeface="Arial"/>
              <a:cs typeface="Arial"/>
              <a:sym typeface="Arial"/>
            </a:endParaRPr>
          </a:p>
          <a:p>
            <a:pPr indent="0" lvl="0" marL="0" marR="0" rtl="0" algn="just">
              <a:lnSpc>
                <a:spcPct val="90000"/>
              </a:lnSpc>
              <a:spcBef>
                <a:spcPts val="11"/>
              </a:spcBef>
              <a:spcAft>
                <a:spcPts val="0"/>
              </a:spcAft>
              <a:buNone/>
            </a:pPr>
            <a:r>
              <a:t/>
            </a:r>
            <a:endParaRPr b="0" i="0" sz="1506" u="none" cap="none" strike="noStrike">
              <a:latin typeface="Arial"/>
              <a:ea typeface="Arial"/>
              <a:cs typeface="Arial"/>
              <a:sym typeface="Arial"/>
            </a:endParaRPr>
          </a:p>
          <a:p>
            <a:pPr indent="-246570" lvl="0" marL="228600" marR="0" rtl="0" algn="just">
              <a:lnSpc>
                <a:spcPct val="115000"/>
              </a:lnSpc>
              <a:spcBef>
                <a:spcPts val="6"/>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Lane Detection and Tracking, For Intelligent Vehicles: A Survey Mehdi FENICHE National School of Applied Sciences Kenitra- </a:t>
            </a:r>
            <a:r>
              <a:rPr b="0" i="0" lang="en-US" sz="1506" u="sng" cap="none" strike="noStrike">
                <a:solidFill>
                  <a:srgbClr val="FFAE3E"/>
                </a:solidFill>
                <a:latin typeface="Times New Roman"/>
                <a:ea typeface="Times New Roman"/>
                <a:cs typeface="Times New Roman"/>
                <a:sym typeface="Times New Roman"/>
                <a:hlinkClick r:id="rId3">
                  <a:extLst>
                    <a:ext uri="{A12FA001-AC4F-418D-AE19-62706E023703}">
                      <ahyp:hlinkClr val="tx"/>
                    </a:ext>
                  </a:extLst>
                </a:hlinkClick>
              </a:rPr>
              <a:t>Moroccomehdifeniche@gmail.com,</a:t>
            </a:r>
            <a:r>
              <a:rPr b="0" i="0" lang="en-US" sz="1506" u="none" cap="none" strike="noStrike">
                <a:solidFill>
                  <a:srgbClr val="000000"/>
                </a:solidFill>
                <a:latin typeface="Times New Roman"/>
                <a:ea typeface="Times New Roman"/>
                <a:cs typeface="Times New Roman"/>
                <a:sym typeface="Times New Roman"/>
              </a:rPr>
              <a:t> Tomader MAZRINational School of Applied Sciences, Kenitra-Morocco, IEEE/ICCSRE2019, 22-24 July, 2019, Agadir, Morocco.</a:t>
            </a:r>
            <a:endParaRPr b="0" i="0" sz="1506" u="none" cap="none" strike="noStrike">
              <a:latin typeface="Arial"/>
              <a:ea typeface="Arial"/>
              <a:cs typeface="Arial"/>
              <a:sym typeface="Arial"/>
            </a:endParaRPr>
          </a:p>
          <a:p>
            <a:pPr indent="0" lvl="0" marL="0" marR="0" rtl="0" algn="just">
              <a:lnSpc>
                <a:spcPct val="90000"/>
              </a:lnSpc>
              <a:spcBef>
                <a:spcPts val="14"/>
              </a:spcBef>
              <a:spcAft>
                <a:spcPts val="0"/>
              </a:spcAft>
              <a:buNone/>
            </a:pPr>
            <a:r>
              <a:rPr b="0" i="0" lang="en-US" sz="1506" u="none" cap="none" strike="noStrike">
                <a:solidFill>
                  <a:srgbClr val="000000"/>
                </a:solidFill>
                <a:latin typeface="Times New Roman"/>
                <a:ea typeface="Times New Roman"/>
                <a:cs typeface="Times New Roman"/>
                <a:sym typeface="Times New Roman"/>
              </a:rPr>
              <a:t> </a:t>
            </a:r>
            <a:endParaRPr b="0" i="0" sz="1506" u="none" cap="none" strike="noStrike">
              <a:latin typeface="Arial"/>
              <a:ea typeface="Arial"/>
              <a:cs typeface="Arial"/>
              <a:sym typeface="Arial"/>
            </a:endParaRPr>
          </a:p>
          <a:p>
            <a:pPr indent="-246570" lvl="0" marL="228600" marR="0" rtl="0" algn="just">
              <a:lnSpc>
                <a:spcPct val="115000"/>
              </a:lnSpc>
              <a:spcBef>
                <a:spcPts val="1001"/>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Lane_detect2Curve Path Prediction and Vehicle Detection, in Lane Roads Using Deep Learning for, Autonomous Vehicles G. Pavithra, N.M. Dhanya February 2019 </a:t>
            </a:r>
            <a:endParaRPr b="0" i="0" sz="1506" u="none" cap="none" strike="noStrike">
              <a:latin typeface="Arial"/>
              <a:ea typeface="Arial"/>
              <a:cs typeface="Arial"/>
              <a:sym typeface="Arial"/>
            </a:endParaRPr>
          </a:p>
          <a:p>
            <a:pPr indent="-246570" lvl="0" marL="228600" marR="0" rtl="0" algn="just">
              <a:lnSpc>
                <a:spcPct val="115000"/>
              </a:lnSpc>
              <a:spcBef>
                <a:spcPts val="1001"/>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Object Detection for Autonomous Vehicles Gene Lewis, Stanford University, Stanford, CA, </a:t>
            </a:r>
            <a:r>
              <a:rPr b="0" i="0" lang="en-US" sz="1506" u="sng" cap="none" strike="noStrike">
                <a:solidFill>
                  <a:srgbClr val="FFAE3E"/>
                </a:solidFill>
                <a:latin typeface="Times New Roman"/>
                <a:ea typeface="Times New Roman"/>
                <a:cs typeface="Times New Roman"/>
                <a:sym typeface="Times New Roman"/>
                <a:hlinkClick r:id="rId4">
                  <a:extLst>
                    <a:ext uri="{A12FA001-AC4F-418D-AE19-62706E023703}">
                      <ahyp:hlinkClr val="tx"/>
                    </a:ext>
                  </a:extLst>
                </a:hlinkClick>
              </a:rPr>
              <a:t>glewis17@cs.stanford.edu</a:t>
            </a:r>
            <a:endParaRPr b="0" i="0" sz="1506" u="none" cap="none" strike="noStrike">
              <a:latin typeface="Arial"/>
              <a:ea typeface="Arial"/>
              <a:cs typeface="Arial"/>
              <a:sym typeface="Arial"/>
            </a:endParaRPr>
          </a:p>
          <a:p>
            <a:pPr indent="0" lvl="0" marL="0" marR="0" rtl="0" algn="just">
              <a:lnSpc>
                <a:spcPct val="90000"/>
              </a:lnSpc>
              <a:spcBef>
                <a:spcPts val="40"/>
              </a:spcBef>
              <a:spcAft>
                <a:spcPts val="0"/>
              </a:spcAft>
              <a:buNone/>
            </a:pPr>
            <a:r>
              <a:t/>
            </a:r>
            <a:endParaRPr b="0" i="0" sz="1506" u="none" cap="none" strike="noStrike">
              <a:latin typeface="Arial"/>
              <a:ea typeface="Arial"/>
              <a:cs typeface="Arial"/>
              <a:sym typeface="Arial"/>
            </a:endParaRPr>
          </a:p>
          <a:p>
            <a:pPr indent="-246570" lvl="0" marL="228600" marR="0" rtl="0" algn="just">
              <a:lnSpc>
                <a:spcPct val="115000"/>
              </a:lnSpc>
              <a:spcBef>
                <a:spcPts val="434"/>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YOLOv3: An Incremental Improvement; by Joseph Redmon, Ali Farhadi, University of Washington, 2018 [</a:t>
            </a:r>
            <a:r>
              <a:rPr b="0" i="0" lang="en-US" sz="1506" u="sng" cap="none" strike="noStrike">
                <a:solidFill>
                  <a:srgbClr val="FFAE3E"/>
                </a:solidFill>
                <a:latin typeface="Times New Roman"/>
                <a:ea typeface="Times New Roman"/>
                <a:cs typeface="Times New Roman"/>
                <a:sym typeface="Times New Roman"/>
                <a:hlinkClick r:id="rId5">
                  <a:extLst>
                    <a:ext uri="{A12FA001-AC4F-418D-AE19-62706E023703}">
                      <ahyp:hlinkClr val="tx"/>
                    </a:ext>
                  </a:extLst>
                </a:hlinkClick>
              </a:rPr>
              <a:t>https://arxiv.org/abs/1804.02767</a:t>
            </a:r>
            <a:r>
              <a:rPr b="0" i="0" lang="en-US" sz="1506" u="none" cap="none" strike="noStrike">
                <a:solidFill>
                  <a:srgbClr val="000000"/>
                </a:solidFill>
                <a:latin typeface="Times New Roman"/>
                <a:ea typeface="Times New Roman"/>
                <a:cs typeface="Times New Roman"/>
                <a:sym typeface="Times New Roman"/>
              </a:rPr>
              <a:t>]</a:t>
            </a:r>
            <a:endParaRPr b="0" i="0" sz="1506" u="none" cap="none" strike="noStrike">
              <a:latin typeface="Arial"/>
              <a:ea typeface="Arial"/>
              <a:cs typeface="Arial"/>
              <a:sym typeface="Arial"/>
            </a:endParaRPr>
          </a:p>
          <a:p>
            <a:pPr indent="0" lvl="0" marL="0" marR="0" rtl="0" algn="just">
              <a:lnSpc>
                <a:spcPct val="90000"/>
              </a:lnSpc>
              <a:spcBef>
                <a:spcPts val="40"/>
              </a:spcBef>
              <a:spcAft>
                <a:spcPts val="0"/>
              </a:spcAft>
              <a:buNone/>
            </a:pPr>
            <a:r>
              <a:rPr b="0" i="0" lang="en-US" sz="1506" u="none" cap="none" strike="noStrike">
                <a:solidFill>
                  <a:srgbClr val="000000"/>
                </a:solidFill>
                <a:latin typeface="Times New Roman"/>
                <a:ea typeface="Times New Roman"/>
                <a:cs typeface="Times New Roman"/>
                <a:sym typeface="Times New Roman"/>
              </a:rPr>
              <a:t> </a:t>
            </a:r>
            <a:endParaRPr b="0" i="0" sz="1506" u="none" cap="none" strike="noStrike">
              <a:latin typeface="Arial"/>
              <a:ea typeface="Arial"/>
              <a:cs typeface="Arial"/>
              <a:sym typeface="Arial"/>
            </a:endParaRPr>
          </a:p>
          <a:p>
            <a:pPr indent="-246570" lvl="0" marL="228600" marR="0" rtl="0" algn="just">
              <a:lnSpc>
                <a:spcPct val="115000"/>
              </a:lnSpc>
              <a:spcBef>
                <a:spcPts val="434"/>
              </a:spcBef>
              <a:spcAft>
                <a:spcPts val="0"/>
              </a:spcAft>
              <a:buClr>
                <a:srgbClr val="000000"/>
              </a:buClr>
              <a:buSzPts val="1506"/>
              <a:buFont typeface="Arial"/>
              <a:buChar char="•"/>
            </a:pPr>
            <a:r>
              <a:rPr b="0" i="0" lang="en-US" sz="1506" u="none" cap="none" strike="noStrike">
                <a:solidFill>
                  <a:srgbClr val="000000"/>
                </a:solidFill>
                <a:latin typeface="Times New Roman"/>
                <a:ea typeface="Times New Roman"/>
                <a:cs typeface="Times New Roman"/>
                <a:sym typeface="Times New Roman"/>
              </a:rPr>
              <a:t>Deep Residual Learning for Image Recognition; by Kaiming He, Xiangyu Zhang, Shaoqing Ren, Jian Sun, Microsoft Research [https://arxiv.org/pdf/1512.03385v1.pdf]</a:t>
            </a:r>
            <a:endParaRPr b="0" i="0" sz="1506" u="none" cap="none" strike="noStrike">
              <a:latin typeface="Arial"/>
              <a:ea typeface="Arial"/>
              <a:cs typeface="Arial"/>
              <a:sym typeface="Arial"/>
            </a:endParaRPr>
          </a:p>
          <a:p>
            <a:pPr indent="0" lvl="0" marL="0" marR="0" rtl="0" algn="just">
              <a:lnSpc>
                <a:spcPct val="90000"/>
              </a:lnSpc>
              <a:spcBef>
                <a:spcPts val="1001"/>
              </a:spcBef>
              <a:spcAft>
                <a:spcPts val="0"/>
              </a:spcAft>
              <a:buNone/>
            </a:pPr>
            <a:r>
              <a:t/>
            </a:r>
            <a:endParaRPr b="0" i="0" sz="1206" u="none" cap="none" strike="noStrike">
              <a:latin typeface="Arial"/>
              <a:ea typeface="Arial"/>
              <a:cs typeface="Arial"/>
              <a:sym typeface="Arial"/>
            </a:endParaRPr>
          </a:p>
          <a:p>
            <a:pPr indent="0" lvl="0" marL="0" marR="0" rtl="0" algn="just">
              <a:lnSpc>
                <a:spcPct val="90000"/>
              </a:lnSpc>
              <a:spcBef>
                <a:spcPts val="1001"/>
              </a:spcBef>
              <a:spcAft>
                <a:spcPts val="0"/>
              </a:spcAft>
              <a:buNone/>
            </a:pPr>
            <a:r>
              <a:t/>
            </a:r>
            <a:endParaRPr b="0" i="0" sz="1206"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138cc7fb550_0_11"/>
          <p:cNvSpPr/>
          <p:nvPr/>
        </p:nvSpPr>
        <p:spPr>
          <a:xfrm>
            <a:off x="1417803" y="530875"/>
            <a:ext cx="8533500" cy="1506000"/>
          </a:xfrm>
          <a:prstGeom prst="rect">
            <a:avLst/>
          </a:prstGeom>
          <a:noFill/>
          <a:ln>
            <a:noFill/>
          </a:ln>
        </p:spPr>
        <p:txBody>
          <a:bodyPr anchorCtr="0" anchor="ctr" bIns="45000" lIns="90000" spcFirstLastPara="1" rIns="90000" wrap="square" tIns="45000">
            <a:noAutofit/>
          </a:bodyPr>
          <a:lstStyle/>
          <a:p>
            <a:pPr indent="0" lvl="0" marL="0" marR="0" rtl="0" algn="ctr">
              <a:lnSpc>
                <a:spcPct val="90000"/>
              </a:lnSpc>
              <a:spcBef>
                <a:spcPts val="0"/>
              </a:spcBef>
              <a:spcAft>
                <a:spcPts val="0"/>
              </a:spcAft>
              <a:buNone/>
            </a:pPr>
            <a:r>
              <a:rPr lang="en-US" sz="3600">
                <a:latin typeface="Arial Black"/>
                <a:ea typeface="Arial Black"/>
                <a:cs typeface="Arial Black"/>
                <a:sym typeface="Arial Black"/>
              </a:rPr>
              <a:t>CONTENTS</a:t>
            </a:r>
            <a:endParaRPr b="0" i="0" sz="3600" u="none" cap="none" strike="noStrike">
              <a:latin typeface="Arial"/>
              <a:ea typeface="Arial"/>
              <a:cs typeface="Arial"/>
              <a:sym typeface="Arial"/>
            </a:endParaRPr>
          </a:p>
        </p:txBody>
      </p:sp>
      <p:sp>
        <p:nvSpPr>
          <p:cNvPr id="239" name="Google Shape;239;g138cc7fb550_0_11"/>
          <p:cNvSpPr/>
          <p:nvPr/>
        </p:nvSpPr>
        <p:spPr>
          <a:xfrm>
            <a:off x="428750" y="2325250"/>
            <a:ext cx="10935600" cy="4141800"/>
          </a:xfrm>
          <a:prstGeom prst="rect">
            <a:avLst/>
          </a:prstGeom>
          <a:noFill/>
          <a:ln>
            <a:noFill/>
          </a:ln>
        </p:spPr>
        <p:txBody>
          <a:bodyPr anchorCtr="0" anchor="t" bIns="45000" lIns="90000" spcFirstLastPara="1" rIns="90000" wrap="square" tIns="45000">
            <a:noAutofit/>
          </a:bodyPr>
          <a:lstStyle/>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Introduction</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System architecture</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Lane Detection</a:t>
            </a:r>
            <a:endParaRPr sz="1800">
              <a:latin typeface="Times New Roman"/>
              <a:ea typeface="Times New Roman"/>
              <a:cs typeface="Times New Roman"/>
              <a:sym typeface="Times New Roman"/>
            </a:endParaRPr>
          </a:p>
          <a:p>
            <a:pPr indent="-342900" lvl="1" marL="914400" marR="0" rtl="0" algn="l">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Timing Analysis</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Object Detection</a:t>
            </a:r>
            <a:endParaRPr sz="1800">
              <a:latin typeface="Times New Roman"/>
              <a:ea typeface="Times New Roman"/>
              <a:cs typeface="Times New Roman"/>
              <a:sym typeface="Times New Roman"/>
            </a:endParaRPr>
          </a:p>
          <a:p>
            <a:pPr indent="-342900" lvl="1" marL="914400" marR="0" rtl="0" algn="l">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Algorithm Comparison</a:t>
            </a:r>
            <a:endParaRPr sz="1800">
              <a:latin typeface="Times New Roman"/>
              <a:ea typeface="Times New Roman"/>
              <a:cs typeface="Times New Roman"/>
              <a:sym typeface="Times New Roman"/>
            </a:endParaRPr>
          </a:p>
          <a:p>
            <a:pPr indent="-342900" lvl="1" marL="914400" marR="0" rtl="0" algn="l">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Object detection using YOLO</a:t>
            </a:r>
            <a:endParaRPr sz="1800">
              <a:latin typeface="Times New Roman"/>
              <a:ea typeface="Times New Roman"/>
              <a:cs typeface="Times New Roman"/>
              <a:sym typeface="Times New Roman"/>
            </a:endParaRPr>
          </a:p>
          <a:p>
            <a:pPr indent="-342900" lvl="1" marL="914400" marR="0" rtl="0" algn="l">
              <a:lnSpc>
                <a:spcPct val="115000"/>
              </a:lnSpc>
              <a:spcBef>
                <a:spcPts val="0"/>
              </a:spcBef>
              <a:spcAft>
                <a:spcPts val="0"/>
              </a:spcAft>
              <a:buSzPts val="1800"/>
              <a:buFont typeface="Times New Roman"/>
              <a:buChar char="○"/>
            </a:pPr>
            <a:r>
              <a:rPr lang="en-US" sz="1800">
                <a:latin typeface="Times New Roman"/>
                <a:ea typeface="Times New Roman"/>
                <a:cs typeface="Times New Roman"/>
                <a:sym typeface="Times New Roman"/>
              </a:rPr>
              <a:t>Result Analysis</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Imitation Learning on Unity</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Conclusion</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Future scope</a:t>
            </a:r>
            <a:endParaRPr sz="1800">
              <a:latin typeface="Times New Roman"/>
              <a:ea typeface="Times New Roman"/>
              <a:cs typeface="Times New Roman"/>
              <a:sym typeface="Times New Roman"/>
            </a:endParaRPr>
          </a:p>
          <a:p>
            <a:pPr indent="-342900" lvl="0" marL="457200" marR="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References</a:t>
            </a:r>
            <a:endParaRPr sz="18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0"/>
          <p:cNvSpPr/>
          <p:nvPr/>
        </p:nvSpPr>
        <p:spPr>
          <a:xfrm>
            <a:off x="2601360" y="2967480"/>
            <a:ext cx="6846120" cy="912960"/>
          </a:xfrm>
          <a:prstGeom prst="rect">
            <a:avLst/>
          </a:prstGeom>
          <a:gradFill>
            <a:gsLst>
              <a:gs pos="0">
                <a:srgbClr val="F3A04F"/>
              </a:gs>
              <a:gs pos="100000">
                <a:srgbClr val="FA950A"/>
              </a:gs>
            </a:gsLst>
            <a:lin ang="5400000" scaled="0"/>
          </a:gradFill>
          <a:ln>
            <a:noFill/>
          </a:ln>
          <a:effectLst>
            <a:outerShdw blurRad="57150" rotWithShape="0" algn="ctr" dir="5400000" dist="19080">
              <a:srgbClr val="000000">
                <a:alpha val="62745"/>
              </a:srgbClr>
            </a:outerShdw>
          </a:effectLst>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1" i="0" lang="en-US" sz="5400" u="none" cap="none" strike="noStrike">
                <a:solidFill>
                  <a:srgbClr val="FEFEFE"/>
                </a:solidFill>
                <a:latin typeface="Trebuchet MS"/>
                <a:ea typeface="Trebuchet MS"/>
                <a:cs typeface="Trebuchet MS"/>
                <a:sym typeface="Trebuchet MS"/>
              </a:rPr>
              <a:t>THANK YOU</a:t>
            </a:r>
            <a:endParaRPr b="0" i="0" sz="5400" u="none" cap="none" strike="noStrike">
              <a:solidFill>
                <a:srgbClr val="FEFEFE"/>
              </a:solidFill>
              <a:latin typeface="Arial"/>
              <a:ea typeface="Arial"/>
              <a:cs typeface="Arial"/>
              <a:sym typeface="Arial"/>
            </a:endParaRPr>
          </a:p>
        </p:txBody>
      </p:sp>
      <p:sp>
        <p:nvSpPr>
          <p:cNvPr id="377" name="Google Shape;377;p20"/>
          <p:cNvSpPr/>
          <p:nvPr/>
        </p:nvSpPr>
        <p:spPr>
          <a:xfrm>
            <a:off x="7723125" y="6252300"/>
            <a:ext cx="4811700" cy="605700"/>
          </a:xfrm>
          <a:prstGeom prst="rect">
            <a:avLst/>
          </a:prstGeom>
          <a:noFill/>
          <a:ln>
            <a:noFill/>
          </a:ln>
        </p:spPr>
        <p:txBody>
          <a:bodyPr anchorCtr="0" anchor="b" bIns="45000" lIns="90000" spcFirstLastPara="1" rIns="90000" wrap="square" tIns="45000">
            <a:noAutofit/>
          </a:bodyPr>
          <a:lstStyle/>
          <a:p>
            <a:pPr indent="0" lvl="0" marL="0" marR="0" rtl="0" algn="l">
              <a:lnSpc>
                <a:spcPct val="90000"/>
              </a:lnSpc>
              <a:spcBef>
                <a:spcPts val="0"/>
              </a:spcBef>
              <a:spcAft>
                <a:spcPts val="0"/>
              </a:spcAft>
              <a:buNone/>
            </a:pPr>
            <a:r>
              <a:rPr lang="en-US" sz="1900">
                <a:solidFill>
                  <a:srgbClr val="FFAE3E"/>
                </a:solidFill>
                <a:latin typeface="Trebuchet MS"/>
                <a:ea typeface="Trebuchet MS"/>
                <a:cs typeface="Trebuchet MS"/>
                <a:sym typeface="Trebuchet MS"/>
              </a:rPr>
              <a:t>email: a.chakravarty@stud.hs-wismar.de</a:t>
            </a:r>
            <a:endParaRPr sz="1900">
              <a:solidFill>
                <a:srgbClr val="FFAE3E"/>
              </a:solidFill>
              <a:latin typeface="Trebuchet MS"/>
              <a:ea typeface="Trebuchet MS"/>
              <a:cs typeface="Trebuchet MS"/>
              <a:sym typeface="Trebuchet MS"/>
            </a:endParaRPr>
          </a:p>
          <a:p>
            <a:pPr indent="0" lvl="0" marL="0" marR="0" rtl="0" algn="l">
              <a:lnSpc>
                <a:spcPct val="90000"/>
              </a:lnSpc>
              <a:spcBef>
                <a:spcPts val="0"/>
              </a:spcBef>
              <a:spcAft>
                <a:spcPts val="0"/>
              </a:spcAft>
              <a:buNone/>
            </a:pPr>
            <a:r>
              <a:rPr lang="en-US" sz="1900">
                <a:solidFill>
                  <a:srgbClr val="FFAE3E"/>
                </a:solidFill>
                <a:latin typeface="Trebuchet MS"/>
                <a:ea typeface="Trebuchet MS"/>
                <a:cs typeface="Trebuchet MS"/>
                <a:sym typeface="Trebuchet MS"/>
              </a:rPr>
              <a:t>contact: +49 176 86918806</a:t>
            </a:r>
            <a:endParaRPr sz="1900">
              <a:solidFill>
                <a:srgbClr val="FFAE3E"/>
              </a:solidFill>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
          <p:cNvSpPr/>
          <p:nvPr/>
        </p:nvSpPr>
        <p:spPr>
          <a:xfrm>
            <a:off x="1417803" y="530875"/>
            <a:ext cx="8533500" cy="1506000"/>
          </a:xfrm>
          <a:prstGeom prst="rect">
            <a:avLst/>
          </a:prstGeom>
          <a:noFill/>
          <a:ln>
            <a:noFill/>
          </a:ln>
        </p:spPr>
        <p:txBody>
          <a:bodyPr anchorCtr="0" anchor="ctr" bIns="45000" lIns="90000" spcFirstLastPara="1" rIns="90000" wrap="square" tIns="45000">
            <a:noAutofit/>
          </a:bodyPr>
          <a:lstStyle/>
          <a:p>
            <a:pPr indent="0" lvl="0" marL="0" marR="0" rtl="0" algn="ctr">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INTRODUCTION</a:t>
            </a:r>
            <a:endParaRPr b="0" i="0" sz="3600" u="none" cap="none" strike="noStrike">
              <a:latin typeface="Arial"/>
              <a:ea typeface="Arial"/>
              <a:cs typeface="Arial"/>
              <a:sym typeface="Arial"/>
            </a:endParaRPr>
          </a:p>
        </p:txBody>
      </p:sp>
      <p:sp>
        <p:nvSpPr>
          <p:cNvPr id="245" name="Google Shape;245;p2"/>
          <p:cNvSpPr/>
          <p:nvPr/>
        </p:nvSpPr>
        <p:spPr>
          <a:xfrm>
            <a:off x="428760" y="1941120"/>
            <a:ext cx="11333520" cy="9129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br>
              <a:rPr b="0" i="0" lang="en-US" sz="1800" u="none" cap="none" strike="noStrike">
                <a:latin typeface="Arial"/>
                <a:ea typeface="Arial"/>
                <a:cs typeface="Arial"/>
                <a:sym typeface="Arial"/>
              </a:rPr>
            </a:br>
            <a:endParaRPr b="0" i="0" sz="1800" u="none" cap="none" strike="noStrike">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p:txBody>
      </p:sp>
      <p:sp>
        <p:nvSpPr>
          <p:cNvPr id="246" name="Google Shape;246;p2"/>
          <p:cNvSpPr/>
          <p:nvPr/>
        </p:nvSpPr>
        <p:spPr>
          <a:xfrm>
            <a:off x="11862000" y="6467040"/>
            <a:ext cx="328680" cy="3639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Trebuchet MS"/>
                <a:ea typeface="Trebuchet MS"/>
                <a:cs typeface="Trebuchet MS"/>
                <a:sym typeface="Trebuchet MS"/>
              </a:rPr>
              <a:t>2</a:t>
            </a:r>
            <a:endParaRPr b="0" i="0" sz="1800" u="none" cap="none" strike="noStrike">
              <a:latin typeface="Arial"/>
              <a:ea typeface="Arial"/>
              <a:cs typeface="Arial"/>
              <a:sym typeface="Arial"/>
            </a:endParaRPr>
          </a:p>
        </p:txBody>
      </p:sp>
      <p:sp>
        <p:nvSpPr>
          <p:cNvPr id="247" name="Google Shape;247;p2"/>
          <p:cNvSpPr/>
          <p:nvPr/>
        </p:nvSpPr>
        <p:spPr>
          <a:xfrm>
            <a:off x="8774640" y="1961280"/>
            <a:ext cx="2191320" cy="36396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428750" y="2325250"/>
            <a:ext cx="10935600" cy="4141800"/>
          </a:xfrm>
          <a:prstGeom prst="rect">
            <a:avLst/>
          </a:prstGeom>
          <a:noFill/>
          <a:ln>
            <a:noFill/>
          </a:ln>
        </p:spPr>
        <p:txBody>
          <a:bodyPr anchorCtr="0" anchor="t" bIns="45000" lIns="90000" spcFirstLastPara="1" rIns="90000" wrap="square" tIns="45000">
            <a:spAutoFit/>
          </a:bodyPr>
          <a:lstStyle/>
          <a:p>
            <a:pPr indent="0" lvl="0" marL="0" marR="0" rtl="0" algn="just">
              <a:lnSpc>
                <a:spcPct val="100000"/>
              </a:lnSpc>
              <a:spcBef>
                <a:spcPts val="0"/>
              </a:spcBef>
              <a:spcAft>
                <a:spcPts val="0"/>
              </a:spcAft>
              <a:buNone/>
            </a:pPr>
            <a:r>
              <a:rPr lang="en-US" sz="2400">
                <a:latin typeface="Times New Roman"/>
                <a:ea typeface="Times New Roman"/>
                <a:cs typeface="Times New Roman"/>
                <a:sym typeface="Times New Roman"/>
              </a:rPr>
              <a:t>This is the final year project I have worked on during my Bachelor’s Degree at PES Institute of Technology in Bangalore, India.</a:t>
            </a:r>
            <a:br>
              <a:rPr lang="en-US" sz="2400">
                <a:latin typeface="Times New Roman"/>
                <a:ea typeface="Times New Roman"/>
                <a:cs typeface="Times New Roman"/>
                <a:sym typeface="Times New Roman"/>
              </a:rPr>
            </a:br>
            <a:endParaRPr sz="2400">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Autonomous vehicles </a:t>
            </a:r>
            <a:r>
              <a:rPr lang="en-US" sz="2400">
                <a:latin typeface="Times New Roman"/>
                <a:ea typeface="Times New Roman"/>
                <a:cs typeface="Times New Roman"/>
                <a:sym typeface="Times New Roman"/>
              </a:rPr>
              <a:t>have brought</a:t>
            </a:r>
            <a:r>
              <a:rPr b="0" i="0" lang="en-US" sz="2400" u="none" cap="none" strike="noStrike">
                <a:solidFill>
                  <a:srgbClr val="000000"/>
                </a:solidFill>
                <a:latin typeface="Times New Roman"/>
                <a:ea typeface="Times New Roman"/>
                <a:cs typeface="Times New Roman"/>
                <a:sym typeface="Times New Roman"/>
              </a:rPr>
              <a:t> about one of the largest societal revolutions. With numerous benefits and solutions to current daily issues, they’re on the road to become a staple in the automotive industry soon.</a:t>
            </a:r>
            <a:endParaRPr b="0" i="0" sz="2400" u="none" cap="none" strike="noStrike">
              <a:latin typeface="Arial"/>
              <a:ea typeface="Arial"/>
              <a:cs typeface="Arial"/>
              <a:sym typeface="Arial"/>
            </a:endParaRPr>
          </a:p>
          <a:p>
            <a:pPr indent="0" lvl="0" marL="0" marR="0" rtl="0" algn="just">
              <a:lnSpc>
                <a:spcPct val="100000"/>
              </a:lnSpc>
              <a:spcBef>
                <a:spcPts val="0"/>
              </a:spcBef>
              <a:spcAft>
                <a:spcPts val="0"/>
              </a:spcAft>
              <a:buNone/>
            </a:pPr>
            <a:r>
              <a:t/>
            </a:r>
            <a:endParaRPr b="0" i="0" sz="2400" u="none" cap="none" strike="noStrike">
              <a:latin typeface="Arial"/>
              <a:ea typeface="Arial"/>
              <a:cs typeface="Arial"/>
              <a:sym typeface="Arial"/>
            </a:endParaRPr>
          </a:p>
          <a:p>
            <a:pPr indent="0" lvl="0" marL="0" marR="0" rtl="0" algn="just">
              <a:lnSpc>
                <a:spcPct val="100000"/>
              </a:lnSpc>
              <a:spcBef>
                <a:spcPts val="0"/>
              </a:spcBef>
              <a:spcAft>
                <a:spcPts val="0"/>
              </a:spcAft>
              <a:buNone/>
            </a:pPr>
            <a:r>
              <a:rPr b="0" i="0" lang="en-US" sz="2400" u="none" cap="none" strike="noStrike">
                <a:solidFill>
                  <a:srgbClr val="000000"/>
                </a:solidFill>
                <a:latin typeface="Times New Roman"/>
                <a:ea typeface="Times New Roman"/>
                <a:cs typeface="Times New Roman"/>
                <a:sym typeface="Times New Roman"/>
              </a:rPr>
              <a:t>Our goal </a:t>
            </a:r>
            <a:r>
              <a:rPr lang="en-US" sz="2400">
                <a:latin typeface="Times New Roman"/>
                <a:ea typeface="Times New Roman"/>
                <a:cs typeface="Times New Roman"/>
                <a:sym typeface="Times New Roman"/>
              </a:rPr>
              <a:t>was</a:t>
            </a:r>
            <a:r>
              <a:rPr b="0" i="0" lang="en-US" sz="2400" u="none" cap="none" strike="noStrike">
                <a:solidFill>
                  <a:srgbClr val="000000"/>
                </a:solidFill>
                <a:latin typeface="Times New Roman"/>
                <a:ea typeface="Times New Roman"/>
                <a:cs typeface="Times New Roman"/>
                <a:sym typeface="Times New Roman"/>
              </a:rPr>
              <a:t> to contribute to this field, emulating advancements made by companies like Tesla, and build a miniature car that can safely navigate and drive itself, staying within the lane, and watching out for pedestrians and traffic signals</a:t>
            </a:r>
            <a:r>
              <a:rPr lang="en-US" sz="2400">
                <a:latin typeface="Times New Roman"/>
                <a:ea typeface="Times New Roman"/>
                <a:cs typeface="Times New Roman"/>
                <a:sym typeface="Times New Roman"/>
              </a:rPr>
              <a:t>.</a:t>
            </a:r>
            <a:br>
              <a:rPr b="0" i="0" lang="en-US" sz="1800" u="none" cap="none" strike="noStrike">
                <a:latin typeface="Arial"/>
                <a:ea typeface="Arial"/>
                <a:cs typeface="Arial"/>
                <a:sym typeface="Arial"/>
              </a:rPr>
            </a:br>
            <a:endParaRPr b="0" i="0" sz="2400" u="none" cap="none" strike="noStrike">
              <a:latin typeface="Arial"/>
              <a:ea typeface="Arial"/>
              <a:cs typeface="Arial"/>
              <a:sym typeface="Arial"/>
            </a:endParaRPr>
          </a:p>
          <a:p>
            <a:pPr indent="0" lvl="0" marL="0" marR="0" rtl="0" algn="l">
              <a:lnSpc>
                <a:spcPct val="100000"/>
              </a:lnSpc>
              <a:spcBef>
                <a:spcPts val="0"/>
              </a:spcBef>
              <a:spcAft>
                <a:spcPts val="0"/>
              </a:spcAft>
              <a:buNone/>
            </a:pPr>
            <a:r>
              <a:t/>
            </a:r>
            <a:endParaRPr b="0" i="0" sz="2400" u="none" cap="none" strike="noStrike">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3"/>
          <p:cNvPicPr preferRelativeResize="0"/>
          <p:nvPr/>
        </p:nvPicPr>
        <p:blipFill rotWithShape="1">
          <a:blip r:embed="rId3">
            <a:alphaModFix/>
          </a:blip>
          <a:srcRect b="0" l="0" r="0" t="0"/>
          <a:stretch/>
        </p:blipFill>
        <p:spPr>
          <a:xfrm>
            <a:off x="1266120" y="2161080"/>
            <a:ext cx="2981160" cy="4167720"/>
          </a:xfrm>
          <a:prstGeom prst="rect">
            <a:avLst/>
          </a:prstGeom>
          <a:noFill/>
          <a:ln>
            <a:noFill/>
          </a:ln>
        </p:spPr>
      </p:pic>
      <p:sp>
        <p:nvSpPr>
          <p:cNvPr id="254" name="Google Shape;254;p3"/>
          <p:cNvSpPr/>
          <p:nvPr/>
        </p:nvSpPr>
        <p:spPr>
          <a:xfrm>
            <a:off x="227160" y="2162520"/>
            <a:ext cx="792720" cy="32148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Calibri"/>
                <a:ea typeface="Calibri"/>
                <a:cs typeface="Calibri"/>
                <a:sym typeface="Calibri"/>
              </a:rPr>
              <a:t>Input</a:t>
            </a:r>
            <a:endParaRPr b="0" i="0" sz="2000" u="none" cap="none" strike="noStrike">
              <a:latin typeface="Arial"/>
              <a:ea typeface="Arial"/>
              <a:cs typeface="Arial"/>
              <a:sym typeface="Arial"/>
            </a:endParaRPr>
          </a:p>
        </p:txBody>
      </p:sp>
      <p:sp>
        <p:nvSpPr>
          <p:cNvPr id="255" name="Google Shape;255;p3"/>
          <p:cNvSpPr/>
          <p:nvPr/>
        </p:nvSpPr>
        <p:spPr>
          <a:xfrm>
            <a:off x="2115728" y="6431750"/>
            <a:ext cx="916500" cy="201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Calibri"/>
                <a:ea typeface="Calibri"/>
                <a:cs typeface="Calibri"/>
                <a:sym typeface="Calibri"/>
              </a:rPr>
              <a:t>Output</a:t>
            </a:r>
            <a:endParaRPr b="0" i="0" sz="2000" u="none" cap="none" strike="noStrike">
              <a:latin typeface="Arial"/>
              <a:ea typeface="Arial"/>
              <a:cs typeface="Arial"/>
              <a:sym typeface="Arial"/>
            </a:endParaRPr>
          </a:p>
        </p:txBody>
      </p:sp>
      <p:sp>
        <p:nvSpPr>
          <p:cNvPr id="256" name="Google Shape;256;p3"/>
          <p:cNvSpPr/>
          <p:nvPr/>
        </p:nvSpPr>
        <p:spPr>
          <a:xfrm>
            <a:off x="862560" y="2292480"/>
            <a:ext cx="316440" cy="61560"/>
          </a:xfrm>
          <a:prstGeom prst="rightArrow">
            <a:avLst>
              <a:gd fmla="val 50000" name="adj1"/>
              <a:gd fmla="val 50000" name="adj2"/>
            </a:avLst>
          </a:prstGeom>
          <a:solidFill>
            <a:schemeClr val="lt1"/>
          </a:solidFill>
          <a:ln cap="flat" cmpd="sng" w="254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2249530" y="858000"/>
            <a:ext cx="961260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SYSTEM ARCHITECTURE</a:t>
            </a:r>
            <a:endParaRPr b="0" i="0" sz="3600" u="none" cap="none" strike="noStrike">
              <a:latin typeface="Arial"/>
              <a:ea typeface="Arial"/>
              <a:cs typeface="Arial"/>
              <a:sym typeface="Arial"/>
            </a:endParaRPr>
          </a:p>
        </p:txBody>
      </p:sp>
      <p:sp>
        <p:nvSpPr>
          <p:cNvPr id="258" name="Google Shape;258;p3"/>
          <p:cNvSpPr/>
          <p:nvPr/>
        </p:nvSpPr>
        <p:spPr>
          <a:xfrm>
            <a:off x="5049000" y="2355120"/>
            <a:ext cx="6914520" cy="4138200"/>
          </a:xfrm>
          <a:prstGeom prst="rect">
            <a:avLst/>
          </a:prstGeom>
          <a:noFill/>
          <a:ln>
            <a:noFill/>
          </a:ln>
        </p:spPr>
        <p:txBody>
          <a:bodyPr anchorCtr="0" anchor="t" bIns="45000" lIns="90000" spcFirstLastPara="1" rIns="90000" wrap="square" tIns="45000">
            <a:normAutofit/>
          </a:bodyPr>
          <a:lstStyle/>
          <a:p>
            <a:pPr indent="-227520" lvl="0" marL="228600" marR="0" rtl="0" algn="just">
              <a:lnSpc>
                <a:spcPct val="90000"/>
              </a:lnSpc>
              <a:spcBef>
                <a:spcPts val="0"/>
              </a:spcBef>
              <a:spcAft>
                <a:spcPts val="0"/>
              </a:spcAft>
              <a:buClr>
                <a:srgbClr val="000000"/>
              </a:buClr>
              <a:buSzPts val="1800"/>
              <a:buFont typeface="Arial"/>
              <a:buChar char="•"/>
            </a:pPr>
            <a:r>
              <a:rPr b="1" i="0" lang="en-US" sz="1800" u="sng" cap="none" strike="noStrike">
                <a:solidFill>
                  <a:srgbClr val="000000"/>
                </a:solidFill>
                <a:latin typeface="Times New Roman"/>
                <a:ea typeface="Times New Roman"/>
                <a:cs typeface="Times New Roman"/>
                <a:sym typeface="Times New Roman"/>
              </a:rPr>
              <a:t>IMAGE ACQUISITION:</a:t>
            </a:r>
            <a:endParaRPr b="0" i="0" sz="1800" u="none" cap="none" strike="noStrike">
              <a:latin typeface="Arial"/>
              <a:ea typeface="Arial"/>
              <a:cs typeface="Arial"/>
              <a:sym typeface="Arial"/>
            </a:endParaRPr>
          </a:p>
          <a:p>
            <a:pPr indent="0" lvl="0" marL="0" marR="0" rtl="0" algn="just">
              <a:lnSpc>
                <a:spcPct val="90000"/>
              </a:lnSpc>
              <a:spcBef>
                <a:spcPts val="1001"/>
              </a:spcBef>
              <a:spcAft>
                <a:spcPts val="0"/>
              </a:spcAft>
              <a:buNone/>
            </a:pPr>
            <a:r>
              <a:rPr b="0" i="0" lang="en-US" sz="1800" u="none" cap="none" strike="noStrike">
                <a:solidFill>
                  <a:srgbClr val="000000"/>
                </a:solidFill>
                <a:latin typeface="Times New Roman"/>
                <a:ea typeface="Times New Roman"/>
                <a:cs typeface="Times New Roman"/>
                <a:sym typeface="Times New Roman"/>
              </a:rPr>
              <a:t>Image acquisition is an action of retrieving an image from an external source for further processing.</a:t>
            </a:r>
            <a:endParaRPr b="0" i="0" sz="1800" u="none" cap="none" strike="noStrike">
              <a:latin typeface="Arial"/>
              <a:ea typeface="Arial"/>
              <a:cs typeface="Arial"/>
              <a:sym typeface="Arial"/>
            </a:endParaRPr>
          </a:p>
          <a:p>
            <a:pPr indent="0" lvl="0" marL="0" marR="0" rtl="0" algn="just">
              <a:lnSpc>
                <a:spcPct val="90000"/>
              </a:lnSpc>
              <a:spcBef>
                <a:spcPts val="1001"/>
              </a:spcBef>
              <a:spcAft>
                <a:spcPts val="0"/>
              </a:spcAft>
              <a:buNone/>
            </a:pPr>
            <a:r>
              <a:t/>
            </a: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1" i="0" lang="en-US" sz="1800" u="sng" cap="none" strike="noStrike">
                <a:solidFill>
                  <a:srgbClr val="000000"/>
                </a:solidFill>
                <a:latin typeface="Times New Roman"/>
                <a:ea typeface="Times New Roman"/>
                <a:cs typeface="Times New Roman"/>
                <a:sym typeface="Times New Roman"/>
              </a:rPr>
              <a:t>IMAGE FILTERING:</a:t>
            </a:r>
            <a:endParaRPr b="0" i="0" sz="1800" u="none" cap="none" strike="noStrike">
              <a:latin typeface="Arial"/>
              <a:ea typeface="Arial"/>
              <a:cs typeface="Arial"/>
              <a:sym typeface="Arial"/>
            </a:endParaRPr>
          </a:p>
          <a:p>
            <a:pPr indent="0" lvl="0" marL="0" marR="0" rtl="0" algn="just">
              <a:lnSpc>
                <a:spcPct val="90000"/>
              </a:lnSpc>
              <a:spcBef>
                <a:spcPts val="1001"/>
              </a:spcBef>
              <a:spcAft>
                <a:spcPts val="0"/>
              </a:spcAft>
              <a:buNone/>
            </a:pPr>
            <a:r>
              <a:rPr b="0" i="0" lang="en-US" sz="1800" u="none" cap="none" strike="noStrike">
                <a:solidFill>
                  <a:srgbClr val="000000"/>
                </a:solidFill>
                <a:latin typeface="Times New Roman"/>
                <a:ea typeface="Times New Roman"/>
                <a:cs typeface="Times New Roman"/>
                <a:sym typeface="Times New Roman"/>
              </a:rPr>
              <a:t>Filtering is </a:t>
            </a:r>
            <a:r>
              <a:rPr b="1" i="0" lang="en-US" sz="1800" u="none" cap="none" strike="noStrike">
                <a:solidFill>
                  <a:srgbClr val="000000"/>
                </a:solidFill>
                <a:latin typeface="Times New Roman"/>
                <a:ea typeface="Times New Roman"/>
                <a:cs typeface="Times New Roman"/>
                <a:sym typeface="Times New Roman"/>
              </a:rPr>
              <a:t>a technique for modifying or enhancing an image</a:t>
            </a:r>
            <a:r>
              <a:rPr b="0" i="0" lang="en-US" sz="1800" u="none" cap="none" strike="noStrike">
                <a:solidFill>
                  <a:srgbClr val="000000"/>
                </a:solidFill>
                <a:latin typeface="Times New Roman"/>
                <a:ea typeface="Times New Roman"/>
                <a:cs typeface="Times New Roman"/>
                <a:sym typeface="Times New Roman"/>
              </a:rPr>
              <a:t>. This then leads to Lane and Object Detection.</a:t>
            </a:r>
            <a:br>
              <a:rPr lang="en-US" sz="1800">
                <a:latin typeface="Times New Roman"/>
                <a:ea typeface="Times New Roman"/>
                <a:cs typeface="Times New Roman"/>
                <a:sym typeface="Times New Roman"/>
              </a:rPr>
            </a:br>
            <a:endParaRPr b="0" i="0" sz="18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1800"/>
              <a:buFont typeface="Arial"/>
              <a:buChar char="•"/>
            </a:pPr>
            <a:r>
              <a:rPr b="1" lang="en-US" sz="1800" u="sng">
                <a:latin typeface="Times New Roman"/>
                <a:ea typeface="Times New Roman"/>
                <a:cs typeface="Times New Roman"/>
                <a:sym typeface="Times New Roman"/>
              </a:rPr>
              <a:t>OUTPUT</a:t>
            </a:r>
            <a:r>
              <a:rPr b="1" i="0" lang="en-US" sz="1800" u="sng" cap="none" strike="noStrike">
                <a:solidFill>
                  <a:srgbClr val="000000"/>
                </a:solidFill>
                <a:latin typeface="Times New Roman"/>
                <a:ea typeface="Times New Roman"/>
                <a:cs typeface="Times New Roman"/>
                <a:sym typeface="Times New Roman"/>
              </a:rPr>
              <a:t> STEERING ANGLE:</a:t>
            </a:r>
            <a:endParaRPr b="0" i="0" sz="1800" u="none" cap="none" strike="noStrike">
              <a:latin typeface="Arial"/>
              <a:ea typeface="Arial"/>
              <a:cs typeface="Arial"/>
              <a:sym typeface="Arial"/>
            </a:endParaRPr>
          </a:p>
          <a:p>
            <a:pPr indent="0" lvl="0" marL="0" marR="0" rtl="0" algn="just">
              <a:lnSpc>
                <a:spcPct val="90000"/>
              </a:lnSpc>
              <a:spcBef>
                <a:spcPts val="1001"/>
              </a:spcBef>
              <a:spcAft>
                <a:spcPts val="0"/>
              </a:spcAft>
              <a:buNone/>
            </a:pPr>
            <a:r>
              <a:rPr b="0" i="0" lang="en-US" sz="1800" u="none" cap="none" strike="noStrike">
                <a:solidFill>
                  <a:srgbClr val="000000"/>
                </a:solidFill>
                <a:latin typeface="Times New Roman"/>
                <a:ea typeface="Times New Roman"/>
                <a:cs typeface="Times New Roman"/>
                <a:sym typeface="Times New Roman"/>
              </a:rPr>
              <a:t>It is done based on calculating the slope of the centred virtual line achieved by</a:t>
            </a:r>
            <a:r>
              <a:rPr lang="en-US" sz="1800">
                <a:latin typeface="Times New Roman"/>
                <a:ea typeface="Times New Roman"/>
                <a:cs typeface="Times New Roman"/>
                <a:sym typeface="Times New Roman"/>
              </a:rPr>
              <a:t> </a:t>
            </a:r>
            <a:r>
              <a:rPr b="1" lang="en-US" sz="1800">
                <a:latin typeface="Times New Roman"/>
                <a:ea typeface="Times New Roman"/>
                <a:cs typeface="Times New Roman"/>
                <a:sym typeface="Times New Roman"/>
              </a:rPr>
              <a:t>Hough Transform</a:t>
            </a:r>
            <a:r>
              <a:rPr b="0" i="0" lang="en-US" sz="1800" u="none" cap="none" strike="noStrike">
                <a:solidFill>
                  <a:srgbClr val="000000"/>
                </a:solidFill>
                <a:latin typeface="Times New Roman"/>
                <a:ea typeface="Times New Roman"/>
                <a:cs typeface="Times New Roman"/>
                <a:sym typeface="Times New Roman"/>
              </a:rPr>
              <a:t>.</a:t>
            </a:r>
            <a:endParaRPr b="0" i="0" sz="1800" u="none" cap="none" strike="noStrike">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
          <p:cNvSpPr/>
          <p:nvPr/>
        </p:nvSpPr>
        <p:spPr>
          <a:xfrm>
            <a:off x="2926080" y="795610"/>
            <a:ext cx="961260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LANE DETECTION</a:t>
            </a:r>
            <a:endParaRPr b="0" i="0" sz="3600" u="none" cap="none" strike="noStrike">
              <a:latin typeface="Arial"/>
              <a:ea typeface="Arial"/>
              <a:cs typeface="Arial"/>
              <a:sym typeface="Arial"/>
            </a:endParaRPr>
          </a:p>
        </p:txBody>
      </p:sp>
      <p:sp>
        <p:nvSpPr>
          <p:cNvPr id="264" name="Google Shape;264;p4"/>
          <p:cNvSpPr/>
          <p:nvPr/>
        </p:nvSpPr>
        <p:spPr>
          <a:xfrm>
            <a:off x="680400" y="2309040"/>
            <a:ext cx="9612720" cy="4342680"/>
          </a:xfrm>
          <a:prstGeom prst="rect">
            <a:avLst/>
          </a:prstGeom>
          <a:noFill/>
          <a:ln>
            <a:noFill/>
          </a:ln>
        </p:spPr>
        <p:txBody>
          <a:bodyPr anchorCtr="0" anchor="t" bIns="45000" lIns="90000" spcFirstLastPara="1" rIns="90000" wrap="square" tIns="45000">
            <a:norm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Image Acquisition</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Gaussian Blur</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Canny Edge Detection</a:t>
            </a:r>
            <a:endParaRPr b="0" i="0" sz="2000" u="none" cap="none" strike="noStrike">
              <a:latin typeface="Arial"/>
              <a:ea typeface="Arial"/>
              <a:cs typeface="Arial"/>
              <a:sym typeface="Arial"/>
            </a:endParaRPr>
          </a:p>
          <a:p>
            <a:pPr indent="-513360" lvl="0" marL="514440" marR="0" rtl="0" algn="just">
              <a:lnSpc>
                <a:spcPct val="90000"/>
              </a:lnSpc>
              <a:spcBef>
                <a:spcPts val="1001"/>
              </a:spcBef>
              <a:spcAft>
                <a:spcPts val="0"/>
              </a:spcAft>
              <a:buClr>
                <a:srgbClr val="000000"/>
              </a:buClr>
              <a:buSzPts val="2000"/>
              <a:buFont typeface="Trebuchet MS"/>
              <a:buAutoNum type="romanLcPeriod"/>
            </a:pPr>
            <a:r>
              <a:rPr b="0" i="0" lang="en-US" sz="2000" u="none" cap="none" strike="noStrike">
                <a:solidFill>
                  <a:srgbClr val="000000"/>
                </a:solidFill>
                <a:latin typeface="Times New Roman"/>
                <a:ea typeface="Times New Roman"/>
                <a:cs typeface="Times New Roman"/>
                <a:sym typeface="Times New Roman"/>
              </a:rPr>
              <a:t>Noise Reduction</a:t>
            </a:r>
            <a:endParaRPr b="0" i="0" sz="2000" u="none" cap="none" strike="noStrike">
              <a:latin typeface="Arial"/>
              <a:ea typeface="Arial"/>
              <a:cs typeface="Arial"/>
              <a:sym typeface="Arial"/>
            </a:endParaRPr>
          </a:p>
          <a:p>
            <a:pPr indent="-513360" lvl="0" marL="514440" marR="0" rtl="0" algn="just">
              <a:lnSpc>
                <a:spcPct val="90000"/>
              </a:lnSpc>
              <a:spcBef>
                <a:spcPts val="1001"/>
              </a:spcBef>
              <a:spcAft>
                <a:spcPts val="0"/>
              </a:spcAft>
              <a:buClr>
                <a:srgbClr val="000000"/>
              </a:buClr>
              <a:buSzPts val="2000"/>
              <a:buFont typeface="Trebuchet MS"/>
              <a:buAutoNum type="romanLcPeriod"/>
            </a:pPr>
            <a:r>
              <a:rPr b="0" i="0" lang="en-US" sz="2000" u="none" cap="none" strike="noStrike">
                <a:solidFill>
                  <a:srgbClr val="000000"/>
                </a:solidFill>
                <a:latin typeface="Times New Roman"/>
                <a:ea typeface="Times New Roman"/>
                <a:cs typeface="Times New Roman"/>
                <a:sym typeface="Times New Roman"/>
              </a:rPr>
              <a:t>Intensity Gradient</a:t>
            </a:r>
            <a:endParaRPr b="0" i="0" sz="2000" u="none" cap="none" strike="noStrike">
              <a:latin typeface="Arial"/>
              <a:ea typeface="Arial"/>
              <a:cs typeface="Arial"/>
              <a:sym typeface="Arial"/>
            </a:endParaRPr>
          </a:p>
          <a:p>
            <a:pPr indent="-513360" lvl="0" marL="514440" marR="0" rtl="0" algn="just">
              <a:lnSpc>
                <a:spcPct val="90000"/>
              </a:lnSpc>
              <a:spcBef>
                <a:spcPts val="1001"/>
              </a:spcBef>
              <a:spcAft>
                <a:spcPts val="0"/>
              </a:spcAft>
              <a:buClr>
                <a:srgbClr val="000000"/>
              </a:buClr>
              <a:buSzPts val="2000"/>
              <a:buFont typeface="Trebuchet MS"/>
              <a:buAutoNum type="romanLcPeriod"/>
            </a:pPr>
            <a:r>
              <a:rPr b="0" i="0" lang="en-US" sz="2000" u="none" cap="none" strike="noStrike">
                <a:solidFill>
                  <a:srgbClr val="000000"/>
                </a:solidFill>
                <a:latin typeface="Times New Roman"/>
                <a:ea typeface="Times New Roman"/>
                <a:cs typeface="Times New Roman"/>
                <a:sym typeface="Times New Roman"/>
              </a:rPr>
              <a:t>Non-Maxima Suppression</a:t>
            </a:r>
            <a:endParaRPr b="0" i="0" sz="2000" u="none" cap="none" strike="noStrike">
              <a:latin typeface="Arial"/>
              <a:ea typeface="Arial"/>
              <a:cs typeface="Arial"/>
              <a:sym typeface="Arial"/>
            </a:endParaRPr>
          </a:p>
          <a:p>
            <a:pPr indent="-513360" lvl="0" marL="514440" marR="0" rtl="0" algn="just">
              <a:lnSpc>
                <a:spcPct val="90000"/>
              </a:lnSpc>
              <a:spcBef>
                <a:spcPts val="1001"/>
              </a:spcBef>
              <a:spcAft>
                <a:spcPts val="0"/>
              </a:spcAft>
              <a:buClr>
                <a:srgbClr val="000000"/>
              </a:buClr>
              <a:buSzPts val="2000"/>
              <a:buFont typeface="Trebuchet MS"/>
              <a:buAutoNum type="romanLcPeriod"/>
            </a:pPr>
            <a:r>
              <a:rPr b="0" i="0" lang="en-US" sz="2000" u="none" cap="none" strike="noStrike">
                <a:solidFill>
                  <a:srgbClr val="000000"/>
                </a:solidFill>
                <a:latin typeface="Times New Roman"/>
                <a:ea typeface="Times New Roman"/>
                <a:cs typeface="Times New Roman"/>
                <a:sym typeface="Times New Roman"/>
              </a:rPr>
              <a:t>Hysteresis Thresholding</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Region of Interest</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Hough Lines P</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Average Slope Intercept</a:t>
            </a:r>
            <a:endParaRPr b="0" i="0" sz="2000" u="none" cap="none" strike="noStrike">
              <a:latin typeface="Arial"/>
              <a:ea typeface="Arial"/>
              <a:cs typeface="Arial"/>
              <a:sym typeface="Arial"/>
            </a:endParaRPr>
          </a:p>
          <a:p>
            <a:pPr indent="-227520" lvl="0" marL="228600" marR="0" rtl="0" algn="just">
              <a:lnSpc>
                <a:spcPct val="90000"/>
              </a:lnSpc>
              <a:spcBef>
                <a:spcPts val="1001"/>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Calculating the Central Virtual Line</a:t>
            </a:r>
            <a:endParaRPr b="0" i="0" sz="2000" u="none" cap="none" strike="noStrike">
              <a:latin typeface="Arial"/>
              <a:ea typeface="Arial"/>
              <a:cs typeface="Arial"/>
              <a:sym typeface="Arial"/>
            </a:endParaRPr>
          </a:p>
        </p:txBody>
      </p:sp>
      <p:pic>
        <p:nvPicPr>
          <p:cNvPr id="265" name="Google Shape;265;p4"/>
          <p:cNvPicPr preferRelativeResize="0"/>
          <p:nvPr/>
        </p:nvPicPr>
        <p:blipFill rotWithShape="1">
          <a:blip r:embed="rId3">
            <a:alphaModFix/>
          </a:blip>
          <a:srcRect b="0" l="0" r="0" t="0"/>
          <a:stretch/>
        </p:blipFill>
        <p:spPr>
          <a:xfrm>
            <a:off x="5120640" y="2087880"/>
            <a:ext cx="6126480" cy="46634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5"/>
          <p:cNvPicPr preferRelativeResize="0"/>
          <p:nvPr/>
        </p:nvPicPr>
        <p:blipFill rotWithShape="1">
          <a:blip r:embed="rId3">
            <a:alphaModFix/>
          </a:blip>
          <a:srcRect b="0" l="0" r="0" t="0"/>
          <a:stretch/>
        </p:blipFill>
        <p:spPr>
          <a:xfrm>
            <a:off x="640800" y="2468880"/>
            <a:ext cx="2634120" cy="1410840"/>
          </a:xfrm>
          <a:prstGeom prst="rect">
            <a:avLst/>
          </a:prstGeom>
          <a:noFill/>
          <a:ln>
            <a:noFill/>
          </a:ln>
        </p:spPr>
      </p:pic>
      <p:pic>
        <p:nvPicPr>
          <p:cNvPr id="271" name="Google Shape;271;p5"/>
          <p:cNvPicPr preferRelativeResize="0"/>
          <p:nvPr/>
        </p:nvPicPr>
        <p:blipFill rotWithShape="1">
          <a:blip r:embed="rId4">
            <a:alphaModFix/>
          </a:blip>
          <a:srcRect b="0" l="0" r="0" t="0"/>
          <a:stretch/>
        </p:blipFill>
        <p:spPr>
          <a:xfrm>
            <a:off x="667440" y="244800"/>
            <a:ext cx="2634120" cy="1626480"/>
          </a:xfrm>
          <a:prstGeom prst="rect">
            <a:avLst/>
          </a:prstGeom>
          <a:noFill/>
          <a:ln>
            <a:noFill/>
          </a:ln>
        </p:spPr>
      </p:pic>
      <p:pic>
        <p:nvPicPr>
          <p:cNvPr id="272" name="Google Shape;272;p5"/>
          <p:cNvPicPr preferRelativeResize="0"/>
          <p:nvPr/>
        </p:nvPicPr>
        <p:blipFill rotWithShape="1">
          <a:blip r:embed="rId5">
            <a:alphaModFix/>
          </a:blip>
          <a:srcRect b="0" l="0" r="0" t="0"/>
          <a:stretch/>
        </p:blipFill>
        <p:spPr>
          <a:xfrm>
            <a:off x="667440" y="4489920"/>
            <a:ext cx="2634120" cy="1856520"/>
          </a:xfrm>
          <a:prstGeom prst="rect">
            <a:avLst/>
          </a:prstGeom>
          <a:noFill/>
          <a:ln>
            <a:noFill/>
          </a:ln>
        </p:spPr>
      </p:pic>
      <p:sp>
        <p:nvSpPr>
          <p:cNvPr id="273" name="Google Shape;273;p5"/>
          <p:cNvSpPr/>
          <p:nvPr/>
        </p:nvSpPr>
        <p:spPr>
          <a:xfrm>
            <a:off x="125640" y="6347520"/>
            <a:ext cx="3718080" cy="333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1600" u="none" cap="none" strike="noStrike">
                <a:solidFill>
                  <a:srgbClr val="000000"/>
                </a:solidFill>
                <a:latin typeface="Trebuchet MS"/>
                <a:ea typeface="Trebuchet MS"/>
                <a:cs typeface="Trebuchet MS"/>
                <a:sym typeface="Trebuchet MS"/>
              </a:rPr>
              <a:t>Central Virtual Line Calculation</a:t>
            </a:r>
            <a:endParaRPr b="0" i="0" sz="1600" u="none" cap="none" strike="noStrike">
              <a:latin typeface="Arial"/>
              <a:ea typeface="Arial"/>
              <a:cs typeface="Arial"/>
              <a:sym typeface="Arial"/>
            </a:endParaRPr>
          </a:p>
        </p:txBody>
      </p:sp>
      <p:sp>
        <p:nvSpPr>
          <p:cNvPr id="274" name="Google Shape;274;p5"/>
          <p:cNvSpPr/>
          <p:nvPr/>
        </p:nvSpPr>
        <p:spPr>
          <a:xfrm>
            <a:off x="1002960" y="1868760"/>
            <a:ext cx="1963440" cy="333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1600" u="none" cap="none" strike="noStrike">
                <a:solidFill>
                  <a:srgbClr val="000000"/>
                </a:solidFill>
                <a:latin typeface="Trebuchet MS"/>
                <a:ea typeface="Trebuchet MS"/>
                <a:cs typeface="Trebuchet MS"/>
                <a:sym typeface="Trebuchet MS"/>
              </a:rPr>
              <a:t>Hough Line P</a:t>
            </a:r>
            <a:endParaRPr b="0" i="0" sz="1600" u="none" cap="none" strike="noStrike">
              <a:latin typeface="Arial"/>
              <a:ea typeface="Arial"/>
              <a:cs typeface="Arial"/>
              <a:sym typeface="Arial"/>
            </a:endParaRPr>
          </a:p>
        </p:txBody>
      </p:sp>
      <p:sp>
        <p:nvSpPr>
          <p:cNvPr id="275" name="Google Shape;275;p5"/>
          <p:cNvSpPr/>
          <p:nvPr/>
        </p:nvSpPr>
        <p:spPr>
          <a:xfrm>
            <a:off x="640800" y="3880800"/>
            <a:ext cx="2634120" cy="333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lang="en-US" sz="1600">
                <a:latin typeface="Trebuchet MS"/>
                <a:ea typeface="Trebuchet MS"/>
                <a:cs typeface="Trebuchet MS"/>
                <a:sym typeface="Trebuchet MS"/>
              </a:rPr>
              <a:t>Hysteresis</a:t>
            </a:r>
            <a:r>
              <a:rPr b="0" i="0" lang="en-US" sz="1600" u="none" cap="none" strike="noStrike">
                <a:solidFill>
                  <a:srgbClr val="000000"/>
                </a:solidFill>
                <a:latin typeface="Trebuchet MS"/>
                <a:ea typeface="Trebuchet MS"/>
                <a:cs typeface="Trebuchet MS"/>
                <a:sym typeface="Trebuchet MS"/>
              </a:rPr>
              <a:t> Thresholding</a:t>
            </a:r>
            <a:endParaRPr b="0" i="0" sz="1600" u="none" cap="none" strike="noStrike">
              <a:latin typeface="Arial"/>
              <a:ea typeface="Arial"/>
              <a:cs typeface="Arial"/>
              <a:sym typeface="Arial"/>
            </a:endParaRPr>
          </a:p>
        </p:txBody>
      </p:sp>
      <p:sp>
        <p:nvSpPr>
          <p:cNvPr id="276" name="Google Shape;276;p5"/>
          <p:cNvSpPr/>
          <p:nvPr/>
        </p:nvSpPr>
        <p:spPr>
          <a:xfrm>
            <a:off x="3844800" y="2709360"/>
            <a:ext cx="6765840" cy="117036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Any pixel values above the maxVal</a:t>
            </a:r>
            <a:r>
              <a:rPr lang="en-US" sz="2000">
                <a:latin typeface="Times New Roman"/>
                <a:ea typeface="Times New Roman"/>
                <a:cs typeface="Times New Roman"/>
                <a:sym typeface="Times New Roman"/>
              </a:rPr>
              <a:t> </a:t>
            </a:r>
            <a:r>
              <a:rPr b="0" i="0" lang="en-US" sz="2000" u="none" cap="none" strike="noStrike">
                <a:solidFill>
                  <a:srgbClr val="000000"/>
                </a:solidFill>
                <a:latin typeface="Times New Roman"/>
                <a:ea typeface="Times New Roman"/>
                <a:cs typeface="Times New Roman"/>
                <a:sym typeface="Times New Roman"/>
              </a:rPr>
              <a:t>are preserved and the values below minVal are discarded.</a:t>
            </a:r>
            <a:endParaRPr b="0" i="0" sz="2000" u="none" cap="none" strike="noStrike">
              <a:latin typeface="Arial"/>
              <a:ea typeface="Arial"/>
              <a:cs typeface="Arial"/>
              <a:sym typeface="Arial"/>
            </a:endParaRPr>
          </a:p>
        </p:txBody>
      </p:sp>
      <p:sp>
        <p:nvSpPr>
          <p:cNvPr id="277" name="Google Shape;277;p5"/>
          <p:cNvSpPr/>
          <p:nvPr/>
        </p:nvSpPr>
        <p:spPr>
          <a:xfrm>
            <a:off x="3941640" y="616320"/>
            <a:ext cx="6163920" cy="83844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All the lines in an image are detected and converted into coordinates, through which slope can be calculated.</a:t>
            </a:r>
            <a:endParaRPr b="0" i="0" sz="2000" u="none" cap="none" strike="noStrike">
              <a:latin typeface="Arial"/>
              <a:ea typeface="Arial"/>
              <a:cs typeface="Arial"/>
              <a:sym typeface="Arial"/>
            </a:endParaRPr>
          </a:p>
        </p:txBody>
      </p:sp>
      <p:sp>
        <p:nvSpPr>
          <p:cNvPr id="278" name="Google Shape;278;p5"/>
          <p:cNvSpPr/>
          <p:nvPr/>
        </p:nvSpPr>
        <p:spPr>
          <a:xfrm>
            <a:off x="3941640" y="5037840"/>
            <a:ext cx="6669360" cy="760320"/>
          </a:xfrm>
          <a:prstGeom prst="rect">
            <a:avLst/>
          </a:prstGeom>
          <a:noFill/>
          <a:ln>
            <a:noFill/>
          </a:ln>
        </p:spPr>
        <p:txBody>
          <a:bodyPr anchorCtr="0" anchor="t" bIns="45000" lIns="90000" spcFirstLastPara="1" rIns="90000" wrap="square" tIns="45000">
            <a:noAutofit/>
          </a:bodyPr>
          <a:lstStyle/>
          <a:p>
            <a:pPr indent="-227520" lvl="0" marL="228600" marR="0" rtl="0" algn="just">
              <a:lnSpc>
                <a:spcPct val="9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Using the detected side lines of the road, the centered virtual line is calculated.</a:t>
            </a:r>
            <a:endParaRPr b="0" i="0" sz="2000" u="none" cap="none" strike="noStrike">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7"/>
          <p:cNvSpPr/>
          <p:nvPr/>
        </p:nvSpPr>
        <p:spPr>
          <a:xfrm>
            <a:off x="3279600" y="93096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TIMING ANALYSIS</a:t>
            </a:r>
            <a:endParaRPr b="0" i="0" sz="3600" u="none" cap="none" strike="noStrike">
              <a:latin typeface="Arial"/>
              <a:ea typeface="Arial"/>
              <a:cs typeface="Arial"/>
              <a:sym typeface="Arial"/>
            </a:endParaRPr>
          </a:p>
        </p:txBody>
      </p:sp>
      <p:pic>
        <p:nvPicPr>
          <p:cNvPr id="284" name="Google Shape;284;p7"/>
          <p:cNvPicPr preferRelativeResize="0"/>
          <p:nvPr/>
        </p:nvPicPr>
        <p:blipFill rotWithShape="1">
          <a:blip r:embed="rId3">
            <a:alphaModFix/>
          </a:blip>
          <a:srcRect b="0" l="0" r="0" t="0"/>
          <a:stretch/>
        </p:blipFill>
        <p:spPr>
          <a:xfrm>
            <a:off x="374400" y="2238120"/>
            <a:ext cx="3351600" cy="2381040"/>
          </a:xfrm>
          <a:prstGeom prst="rect">
            <a:avLst/>
          </a:prstGeom>
          <a:noFill/>
          <a:ln>
            <a:noFill/>
          </a:ln>
        </p:spPr>
      </p:pic>
      <p:pic>
        <p:nvPicPr>
          <p:cNvPr id="285" name="Google Shape;285;p7"/>
          <p:cNvPicPr preferRelativeResize="0"/>
          <p:nvPr/>
        </p:nvPicPr>
        <p:blipFill rotWithShape="1">
          <a:blip r:embed="rId4">
            <a:alphaModFix/>
          </a:blip>
          <a:srcRect b="0" l="0" r="0" t="0"/>
          <a:stretch/>
        </p:blipFill>
        <p:spPr>
          <a:xfrm>
            <a:off x="4298400" y="2238120"/>
            <a:ext cx="3475800" cy="2381040"/>
          </a:xfrm>
          <a:prstGeom prst="rect">
            <a:avLst/>
          </a:prstGeom>
          <a:noFill/>
          <a:ln>
            <a:noFill/>
          </a:ln>
        </p:spPr>
      </p:pic>
      <p:pic>
        <p:nvPicPr>
          <p:cNvPr id="286" name="Google Shape;286;p7"/>
          <p:cNvPicPr preferRelativeResize="0"/>
          <p:nvPr/>
        </p:nvPicPr>
        <p:blipFill rotWithShape="1">
          <a:blip r:embed="rId5">
            <a:alphaModFix/>
          </a:blip>
          <a:srcRect b="0" l="0" r="0" t="0"/>
          <a:stretch/>
        </p:blipFill>
        <p:spPr>
          <a:xfrm>
            <a:off x="8346600" y="2238120"/>
            <a:ext cx="3336120" cy="2381040"/>
          </a:xfrm>
          <a:prstGeom prst="rect">
            <a:avLst/>
          </a:prstGeom>
          <a:noFill/>
          <a:ln>
            <a:noFill/>
          </a:ln>
        </p:spPr>
      </p:pic>
      <p:sp>
        <p:nvSpPr>
          <p:cNvPr id="287" name="Google Shape;287;p7"/>
          <p:cNvSpPr/>
          <p:nvPr/>
        </p:nvSpPr>
        <p:spPr>
          <a:xfrm>
            <a:off x="0" y="5023800"/>
            <a:ext cx="9282960" cy="1710360"/>
          </a:xfrm>
          <a:prstGeom prst="rect">
            <a:avLst/>
          </a:prstGeom>
          <a:noFill/>
          <a:ln>
            <a:noFill/>
          </a:ln>
        </p:spPr>
        <p:txBody>
          <a:bodyPr anchorCtr="0" anchor="t" bIns="45000" lIns="90000" spcFirstLastPara="1" rIns="90000" wrap="square" tIns="45000">
            <a:normAutofit/>
          </a:bodyPr>
          <a:lstStyle/>
          <a:p>
            <a:pPr indent="-227519" lvl="0" marL="667440" marR="0" rtl="0" algn="l">
              <a:lnSpc>
                <a:spcPct val="90000"/>
              </a:lnSpc>
              <a:spcBef>
                <a:spcPts val="0"/>
              </a:spcBef>
              <a:spcAft>
                <a:spcPts val="0"/>
              </a:spcAft>
              <a:buClr>
                <a:srgbClr val="000000"/>
              </a:buClr>
              <a:buSzPts val="1637"/>
              <a:buFont typeface="Arial"/>
              <a:buChar char="•"/>
            </a:pPr>
            <a:r>
              <a:rPr b="0" i="0" lang="en-US" sz="1637" u="none" cap="none" strike="noStrike">
                <a:solidFill>
                  <a:srgbClr val="000000"/>
                </a:solidFill>
                <a:latin typeface="Times New Roman"/>
                <a:ea typeface="Times New Roman"/>
                <a:cs typeface="Times New Roman"/>
                <a:sym typeface="Times New Roman"/>
              </a:rPr>
              <a:t>With no reduction in dimensions, time taken is 0.3547 s</a:t>
            </a:r>
            <a:endParaRPr b="0" i="0" sz="1637" u="none" cap="none" strike="noStrike">
              <a:latin typeface="Arial"/>
              <a:ea typeface="Arial"/>
              <a:cs typeface="Arial"/>
              <a:sym typeface="Arial"/>
            </a:endParaRPr>
          </a:p>
          <a:p>
            <a:pPr indent="-227519" lvl="0" marL="667440" marR="0" rtl="0" algn="l">
              <a:lnSpc>
                <a:spcPct val="150000"/>
              </a:lnSpc>
              <a:spcBef>
                <a:spcPts val="879"/>
              </a:spcBef>
              <a:spcAft>
                <a:spcPts val="0"/>
              </a:spcAft>
              <a:buClr>
                <a:srgbClr val="000000"/>
              </a:buClr>
              <a:buSzPts val="1637"/>
              <a:buFont typeface="Arial"/>
              <a:buChar char="•"/>
            </a:pPr>
            <a:r>
              <a:rPr b="0" i="0" lang="en-US" sz="1637" u="none" cap="none" strike="noStrike">
                <a:solidFill>
                  <a:srgbClr val="000000"/>
                </a:solidFill>
                <a:latin typeface="Times New Roman"/>
                <a:ea typeface="Times New Roman"/>
                <a:cs typeface="Times New Roman"/>
                <a:sym typeface="Times New Roman"/>
              </a:rPr>
              <a:t>With 0.25 reduction in dimensions of image, time taken is 0.35020 s</a:t>
            </a:r>
            <a:endParaRPr b="0" i="0" sz="1637" u="none" cap="none" strike="noStrike">
              <a:latin typeface="Arial"/>
              <a:ea typeface="Arial"/>
              <a:cs typeface="Arial"/>
              <a:sym typeface="Arial"/>
            </a:endParaRPr>
          </a:p>
          <a:p>
            <a:pPr indent="-227519" lvl="0" marL="667440" marR="0" rtl="0" algn="l">
              <a:lnSpc>
                <a:spcPct val="150000"/>
              </a:lnSpc>
              <a:spcBef>
                <a:spcPts val="879"/>
              </a:spcBef>
              <a:spcAft>
                <a:spcPts val="0"/>
              </a:spcAft>
              <a:buClr>
                <a:srgbClr val="000000"/>
              </a:buClr>
              <a:buSzPts val="1637"/>
              <a:buFont typeface="Arial"/>
              <a:buChar char="•"/>
            </a:pPr>
            <a:r>
              <a:rPr b="0" i="0" lang="en-US" sz="1637" u="none" cap="none" strike="noStrike">
                <a:solidFill>
                  <a:srgbClr val="000000"/>
                </a:solidFill>
                <a:latin typeface="Times New Roman"/>
                <a:ea typeface="Times New Roman"/>
                <a:cs typeface="Times New Roman"/>
                <a:sym typeface="Times New Roman"/>
              </a:rPr>
              <a:t> With 0.5 reduction in dimensions of image time taken is 0.3513 s </a:t>
            </a:r>
            <a:endParaRPr b="0" i="0" sz="1637" u="none" cap="none" strike="noStrike">
              <a:latin typeface="Arial"/>
              <a:ea typeface="Arial"/>
              <a:cs typeface="Arial"/>
              <a:sym typeface="Arial"/>
            </a:endParaRPr>
          </a:p>
          <a:p>
            <a:pPr indent="-227519" lvl="0" marL="667440" marR="0" rtl="0" algn="l">
              <a:lnSpc>
                <a:spcPct val="150000"/>
              </a:lnSpc>
              <a:spcBef>
                <a:spcPts val="879"/>
              </a:spcBef>
              <a:spcAft>
                <a:spcPts val="0"/>
              </a:spcAft>
              <a:buClr>
                <a:srgbClr val="000000"/>
              </a:buClr>
              <a:buSzPts val="1637"/>
              <a:buFont typeface="Arial"/>
              <a:buChar char="•"/>
            </a:pPr>
            <a:r>
              <a:rPr b="0" i="0" lang="en-US" sz="1637" u="none" cap="none" strike="noStrike">
                <a:solidFill>
                  <a:srgbClr val="000000"/>
                </a:solidFill>
                <a:latin typeface="Times New Roman"/>
                <a:ea typeface="Times New Roman"/>
                <a:cs typeface="Times New Roman"/>
                <a:sym typeface="Times New Roman"/>
              </a:rPr>
              <a:t>With 0.75 reduction in dimensions of image time taken is 0.3522 s</a:t>
            </a:r>
            <a:endParaRPr b="0" i="0" sz="1637" u="none" cap="none" strike="noStrike">
              <a:latin typeface="Arial"/>
              <a:ea typeface="Arial"/>
              <a:cs typeface="Arial"/>
              <a:sym typeface="Arial"/>
            </a:endParaRPr>
          </a:p>
          <a:p>
            <a:pPr indent="0" lvl="0" marL="0" marR="0" rtl="0" algn="l">
              <a:lnSpc>
                <a:spcPct val="90000"/>
              </a:lnSpc>
              <a:spcBef>
                <a:spcPts val="1001"/>
              </a:spcBef>
              <a:spcAft>
                <a:spcPts val="0"/>
              </a:spcAft>
              <a:buNone/>
            </a:pPr>
            <a:r>
              <a:t/>
            </a:r>
            <a:endParaRPr b="0" i="0" sz="1637" u="none" cap="none" strike="noStrike">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8"/>
          <p:cNvSpPr/>
          <p:nvPr/>
        </p:nvSpPr>
        <p:spPr>
          <a:xfrm>
            <a:off x="2560320" y="914400"/>
            <a:ext cx="9612720" cy="1080000"/>
          </a:xfrm>
          <a:prstGeom prst="rect">
            <a:avLst/>
          </a:prstGeom>
          <a:noFill/>
          <a:ln>
            <a:noFill/>
          </a:ln>
        </p:spPr>
        <p:txBody>
          <a:bodyPr anchorCtr="0" anchor="ctr" bIns="45000" lIns="90000" spcFirstLastPara="1" rIns="90000" wrap="square" tIns="45000">
            <a:noAutofit/>
          </a:bodyPr>
          <a:lstStyle/>
          <a:p>
            <a:pPr indent="0" lvl="0" marL="0" marR="0" rtl="0" algn="l">
              <a:lnSpc>
                <a:spcPct val="90000"/>
              </a:lnSpc>
              <a:spcBef>
                <a:spcPts val="0"/>
              </a:spcBef>
              <a:spcAft>
                <a:spcPts val="0"/>
              </a:spcAft>
              <a:buNone/>
            </a:pPr>
            <a:r>
              <a:rPr b="0" i="0" lang="en-US" sz="3600" u="none" cap="none" strike="noStrike">
                <a:solidFill>
                  <a:srgbClr val="000000"/>
                </a:solidFill>
                <a:latin typeface="Arial Black"/>
                <a:ea typeface="Arial Black"/>
                <a:cs typeface="Arial Black"/>
                <a:sym typeface="Arial Black"/>
              </a:rPr>
              <a:t>OBJECT DETECTION</a:t>
            </a:r>
            <a:endParaRPr b="0" i="0" sz="3600" u="none" cap="none" strike="noStrike">
              <a:latin typeface="Arial"/>
              <a:ea typeface="Arial"/>
              <a:cs typeface="Arial"/>
              <a:sym typeface="Arial"/>
            </a:endParaRPr>
          </a:p>
        </p:txBody>
      </p:sp>
      <p:sp>
        <p:nvSpPr>
          <p:cNvPr id="293" name="Google Shape;293;p8"/>
          <p:cNvSpPr/>
          <p:nvPr/>
        </p:nvSpPr>
        <p:spPr>
          <a:xfrm>
            <a:off x="680400" y="2336760"/>
            <a:ext cx="9612720" cy="3598200"/>
          </a:xfrm>
          <a:prstGeom prst="rect">
            <a:avLst/>
          </a:prstGeom>
          <a:noFill/>
          <a:ln>
            <a:noFill/>
          </a:ln>
        </p:spPr>
        <p:txBody>
          <a:bodyPr anchorCtr="0" anchor="t" bIns="45000" lIns="90000" spcFirstLastPara="1" rIns="90000" wrap="square" tIns="45000">
            <a:noAutofit/>
          </a:bodyPr>
          <a:lstStyle/>
          <a:p>
            <a:pPr indent="-227520" lvl="0" marL="228600" marR="0" rtl="0" algn="l">
              <a:lnSpc>
                <a:spcPct val="90000"/>
              </a:lnSpc>
              <a:spcBef>
                <a:spcPts val="0"/>
              </a:spcBef>
              <a:spcAft>
                <a:spcPts val="0"/>
              </a:spcAft>
              <a:buClr>
                <a:srgbClr val="000000"/>
              </a:buClr>
              <a:buSzPts val="2400"/>
              <a:buFont typeface="Arial"/>
              <a:buChar char="•"/>
            </a:pPr>
            <a:r>
              <a:rPr b="0" i="0" lang="en-US" sz="2400" u="none" cap="none" strike="noStrike">
                <a:solidFill>
                  <a:srgbClr val="000000"/>
                </a:solidFill>
                <a:latin typeface="Times New Roman"/>
                <a:ea typeface="Times New Roman"/>
                <a:cs typeface="Times New Roman"/>
                <a:sym typeface="Times New Roman"/>
              </a:rPr>
              <a:t>Analysis of various object detection algorithms.</a:t>
            </a:r>
            <a:endParaRPr b="0" i="0" sz="2400" u="none" cap="none" strike="noStrike">
              <a:latin typeface="Arial"/>
              <a:ea typeface="Arial"/>
              <a:cs typeface="Arial"/>
              <a:sym typeface="Arial"/>
            </a:endParaRPr>
          </a:p>
          <a:p>
            <a:pPr indent="-513360" lvl="0" marL="514440" marR="0" rtl="0" algn="l">
              <a:lnSpc>
                <a:spcPct val="90000"/>
              </a:lnSpc>
              <a:spcBef>
                <a:spcPts val="1001"/>
              </a:spcBef>
              <a:spcAft>
                <a:spcPts val="0"/>
              </a:spcAft>
              <a:buClr>
                <a:srgbClr val="000000"/>
              </a:buClr>
              <a:buSzPts val="2400"/>
              <a:buFont typeface="Trebuchet MS"/>
              <a:buAutoNum type="romanLcPeriod"/>
            </a:pPr>
            <a:r>
              <a:rPr b="0" i="0" lang="en-US" sz="2400" u="none" cap="none" strike="noStrike">
                <a:solidFill>
                  <a:srgbClr val="000000"/>
                </a:solidFill>
                <a:latin typeface="Times New Roman"/>
                <a:ea typeface="Times New Roman"/>
                <a:cs typeface="Times New Roman"/>
                <a:sym typeface="Times New Roman"/>
              </a:rPr>
              <a:t>Region with Convolutional Neural Network (R-CNN)</a:t>
            </a:r>
            <a:endParaRPr b="0" i="0" sz="2400" u="none" cap="none" strike="noStrike">
              <a:latin typeface="Arial"/>
              <a:ea typeface="Arial"/>
              <a:cs typeface="Arial"/>
              <a:sym typeface="Arial"/>
            </a:endParaRPr>
          </a:p>
          <a:p>
            <a:pPr indent="-513360" lvl="0" marL="514440" marR="0" rtl="0" algn="l">
              <a:lnSpc>
                <a:spcPct val="90000"/>
              </a:lnSpc>
              <a:spcBef>
                <a:spcPts val="1001"/>
              </a:spcBef>
              <a:spcAft>
                <a:spcPts val="0"/>
              </a:spcAft>
              <a:buClr>
                <a:srgbClr val="000000"/>
              </a:buClr>
              <a:buSzPts val="2400"/>
              <a:buFont typeface="Trebuchet MS"/>
              <a:buAutoNum type="romanLcPeriod"/>
            </a:pPr>
            <a:r>
              <a:rPr b="0" i="0" lang="en-US" sz="2400" u="none" cap="none" strike="noStrike">
                <a:solidFill>
                  <a:srgbClr val="000000"/>
                </a:solidFill>
                <a:latin typeface="Times New Roman"/>
                <a:ea typeface="Times New Roman"/>
                <a:cs typeface="Times New Roman"/>
                <a:sym typeface="Times New Roman"/>
              </a:rPr>
              <a:t>Fast R-CNN</a:t>
            </a:r>
            <a:endParaRPr b="0" i="0" sz="2400" u="none" cap="none" strike="noStrike">
              <a:latin typeface="Arial"/>
              <a:ea typeface="Arial"/>
              <a:cs typeface="Arial"/>
              <a:sym typeface="Arial"/>
            </a:endParaRPr>
          </a:p>
          <a:p>
            <a:pPr indent="-513360" lvl="0" marL="514440" marR="0" rtl="0" algn="l">
              <a:lnSpc>
                <a:spcPct val="90000"/>
              </a:lnSpc>
              <a:spcBef>
                <a:spcPts val="1001"/>
              </a:spcBef>
              <a:spcAft>
                <a:spcPts val="0"/>
              </a:spcAft>
              <a:buClr>
                <a:srgbClr val="000000"/>
              </a:buClr>
              <a:buSzPts val="2400"/>
              <a:buFont typeface="Trebuchet MS"/>
              <a:buAutoNum type="romanLcPeriod"/>
            </a:pPr>
            <a:r>
              <a:rPr b="0" i="0" lang="en-US" sz="2400" u="none" cap="none" strike="noStrike">
                <a:solidFill>
                  <a:srgbClr val="000000"/>
                </a:solidFill>
                <a:latin typeface="Times New Roman"/>
                <a:ea typeface="Times New Roman"/>
                <a:cs typeface="Times New Roman"/>
                <a:sym typeface="Times New Roman"/>
              </a:rPr>
              <a:t>Single Shot multibox Detector (SSD)</a:t>
            </a:r>
            <a:endParaRPr b="0" i="0" sz="2400" u="none" cap="none" strike="noStrike">
              <a:latin typeface="Arial"/>
              <a:ea typeface="Arial"/>
              <a:cs typeface="Arial"/>
              <a:sym typeface="Arial"/>
            </a:endParaRPr>
          </a:p>
          <a:p>
            <a:pPr indent="-513360" lvl="0" marL="514440" marR="0" rtl="0" algn="l">
              <a:lnSpc>
                <a:spcPct val="90000"/>
              </a:lnSpc>
              <a:spcBef>
                <a:spcPts val="1001"/>
              </a:spcBef>
              <a:spcAft>
                <a:spcPts val="0"/>
              </a:spcAft>
              <a:buClr>
                <a:srgbClr val="000000"/>
              </a:buClr>
              <a:buSzPts val="2400"/>
              <a:buFont typeface="Trebuchet MS"/>
              <a:buAutoNum type="romanLcPeriod"/>
            </a:pPr>
            <a:r>
              <a:rPr b="0" i="0" lang="en-US" sz="2400" u="none" cap="none" strike="noStrike">
                <a:solidFill>
                  <a:srgbClr val="000000"/>
                </a:solidFill>
                <a:latin typeface="Times New Roman"/>
                <a:ea typeface="Times New Roman"/>
                <a:cs typeface="Times New Roman"/>
                <a:sym typeface="Times New Roman"/>
              </a:rPr>
              <a:t>You Only Look Once (YOLO)</a:t>
            </a:r>
            <a:endParaRPr b="0" i="0" sz="2400" u="none" cap="none" strike="noStrike">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9"/>
          <p:cNvPicPr preferRelativeResize="0"/>
          <p:nvPr/>
        </p:nvPicPr>
        <p:blipFill rotWithShape="1">
          <a:blip r:embed="rId3">
            <a:alphaModFix/>
          </a:blip>
          <a:srcRect b="0" l="0" r="0" t="0"/>
          <a:stretch/>
        </p:blipFill>
        <p:spPr>
          <a:xfrm>
            <a:off x="2310840" y="310680"/>
            <a:ext cx="5735161" cy="2889001"/>
          </a:xfrm>
          <a:prstGeom prst="rect">
            <a:avLst/>
          </a:prstGeom>
          <a:noFill/>
          <a:ln>
            <a:noFill/>
          </a:ln>
        </p:spPr>
      </p:pic>
      <p:pic>
        <p:nvPicPr>
          <p:cNvPr id="299" name="Google Shape;299;p9"/>
          <p:cNvPicPr preferRelativeResize="0"/>
          <p:nvPr/>
        </p:nvPicPr>
        <p:blipFill rotWithShape="1">
          <a:blip r:embed="rId4">
            <a:alphaModFix/>
          </a:blip>
          <a:srcRect b="0" l="0" r="0" t="0"/>
          <a:stretch/>
        </p:blipFill>
        <p:spPr>
          <a:xfrm>
            <a:off x="766440" y="3622320"/>
            <a:ext cx="8808118" cy="3038400"/>
          </a:xfrm>
          <a:prstGeom prst="rect">
            <a:avLst/>
          </a:prstGeom>
          <a:noFill/>
          <a:ln>
            <a:noFill/>
          </a:ln>
        </p:spPr>
      </p:pic>
      <p:sp>
        <p:nvSpPr>
          <p:cNvPr id="300" name="Google Shape;300;p9"/>
          <p:cNvSpPr/>
          <p:nvPr/>
        </p:nvSpPr>
        <p:spPr>
          <a:xfrm>
            <a:off x="8321040" y="1554480"/>
            <a:ext cx="2044800" cy="6999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Fast R-CNN </a:t>
            </a:r>
            <a:endParaRPr b="0" i="0" sz="2000" u="none" cap="none" strike="noStrike">
              <a:latin typeface="Arial"/>
              <a:ea typeface="Arial"/>
              <a:cs typeface="Arial"/>
              <a:sym typeface="Arial"/>
            </a:endParaRPr>
          </a:p>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structure</a:t>
            </a:r>
            <a:endParaRPr b="0" i="0" sz="2000" u="none" cap="none" strike="noStrike">
              <a:latin typeface="Arial"/>
              <a:ea typeface="Arial"/>
              <a:cs typeface="Arial"/>
              <a:sym typeface="Arial"/>
            </a:endParaRPr>
          </a:p>
        </p:txBody>
      </p:sp>
      <p:sp>
        <p:nvSpPr>
          <p:cNvPr id="301" name="Google Shape;301;p9"/>
          <p:cNvSpPr/>
          <p:nvPr/>
        </p:nvSpPr>
        <p:spPr>
          <a:xfrm>
            <a:off x="9966600" y="4634280"/>
            <a:ext cx="1533600" cy="6999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SSD</a:t>
            </a:r>
            <a:endParaRPr b="0" i="0" sz="2000" u="none" cap="none" strike="noStrike">
              <a:latin typeface="Arial"/>
              <a:ea typeface="Arial"/>
              <a:cs typeface="Arial"/>
              <a:sym typeface="Arial"/>
            </a:endParaRPr>
          </a:p>
          <a:p>
            <a:pPr indent="0" lvl="0" marL="0" marR="0" rtl="0" algn="ctr">
              <a:lnSpc>
                <a:spcPct val="100000"/>
              </a:lnSpc>
              <a:spcBef>
                <a:spcPts val="0"/>
              </a:spcBef>
              <a:spcAft>
                <a:spcPts val="0"/>
              </a:spcAft>
              <a:buNone/>
            </a:pPr>
            <a:r>
              <a:rPr b="0" i="0" lang="en-US" sz="2000" u="none" cap="none" strike="noStrike">
                <a:solidFill>
                  <a:srgbClr val="000000"/>
                </a:solidFill>
                <a:latin typeface="Trebuchet MS"/>
                <a:ea typeface="Trebuchet MS"/>
                <a:cs typeface="Trebuchet MS"/>
                <a:sym typeface="Trebuchet MS"/>
              </a:rPr>
              <a:t>structure</a:t>
            </a:r>
            <a:endParaRPr b="0" i="0" sz="2000" u="none" cap="none" strike="noStrike">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9D360E"/>
      </a:dk2>
      <a:lt2>
        <a:srgbClr val="FEFEFE"/>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2020-11-05T15:27:47Z</dcterms:created>
  <dc:creator>Aashika Chakravarty</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20</vt:i4>
  </property>
</Properties>
</file>